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27"/>
  </p:notesMasterIdLst>
  <p:sldIdLst>
    <p:sldId id="395" r:id="rId2"/>
    <p:sldId id="596" r:id="rId3"/>
    <p:sldId id="405" r:id="rId4"/>
    <p:sldId id="1073" r:id="rId5"/>
    <p:sldId id="1100" r:id="rId6"/>
    <p:sldId id="1099" r:id="rId7"/>
    <p:sldId id="1098" r:id="rId8"/>
    <p:sldId id="1092" r:id="rId9"/>
    <p:sldId id="1093" r:id="rId10"/>
    <p:sldId id="1094" r:id="rId11"/>
    <p:sldId id="1095" r:id="rId12"/>
    <p:sldId id="1097" r:id="rId13"/>
    <p:sldId id="1101" r:id="rId14"/>
    <p:sldId id="1102" r:id="rId15"/>
    <p:sldId id="1105" r:id="rId16"/>
    <p:sldId id="1104" r:id="rId17"/>
    <p:sldId id="1106" r:id="rId18"/>
    <p:sldId id="1108" r:id="rId19"/>
    <p:sldId id="1079" r:id="rId20"/>
    <p:sldId id="1085" r:id="rId21"/>
    <p:sldId id="1088" r:id="rId22"/>
    <p:sldId id="1089" r:id="rId23"/>
    <p:sldId id="1090" r:id="rId24"/>
    <p:sldId id="1091" r:id="rId25"/>
    <p:sldId id="258" r:id="rId26"/>
  </p:sldIdLst>
  <p:sldSz cx="9144000" cy="5143500" type="screen16x9"/>
  <p:notesSz cx="6669088" cy="9926638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 А. Журавлев" initials="КАЖ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641215"/>
    <a:srgbClr val="AD3338"/>
    <a:srgbClr val="5B6670"/>
    <a:srgbClr val="5C6670"/>
    <a:srgbClr val="E5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 autoAdjust="0"/>
    <p:restoredTop sz="96287" autoAdjust="0"/>
  </p:normalViewPr>
  <p:slideViewPr>
    <p:cSldViewPr snapToGrid="0" snapToObjects="1">
      <p:cViewPr varScale="1">
        <p:scale>
          <a:sx n="104" d="100"/>
          <a:sy n="104" d="100"/>
        </p:scale>
        <p:origin x="403" y="72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36" y="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938" cy="498056"/>
          </a:xfrm>
          <a:prstGeom prst="rect">
            <a:avLst/>
          </a:prstGeom>
        </p:spPr>
        <p:txBody>
          <a:bodyPr vert="horz" lIns="94821" tIns="47409" rIns="94821" bIns="4740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0" y="1"/>
            <a:ext cx="2889938" cy="498056"/>
          </a:xfrm>
          <a:prstGeom prst="rect">
            <a:avLst/>
          </a:prstGeom>
        </p:spPr>
        <p:txBody>
          <a:bodyPr vert="horz" lIns="94821" tIns="47409" rIns="94821" bIns="47409" rtlCol="0"/>
          <a:lstStyle>
            <a:lvl1pPr algn="r">
              <a:defRPr sz="1300"/>
            </a:lvl1pPr>
          </a:lstStyle>
          <a:p>
            <a:fld id="{45CA2100-355E-3F4E-BF84-66BB93B8742A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1" tIns="47409" rIns="94821" bIns="4740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7"/>
            <a:ext cx="5335270" cy="3908614"/>
          </a:xfrm>
          <a:prstGeom prst="rect">
            <a:avLst/>
          </a:prstGeom>
        </p:spPr>
        <p:txBody>
          <a:bodyPr vert="horz" lIns="94821" tIns="47409" rIns="94821" bIns="474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889938" cy="498055"/>
          </a:xfrm>
          <a:prstGeom prst="rect">
            <a:avLst/>
          </a:prstGeom>
        </p:spPr>
        <p:txBody>
          <a:bodyPr vert="horz" lIns="94821" tIns="47409" rIns="94821" bIns="4740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0" y="9428587"/>
            <a:ext cx="2889938" cy="498055"/>
          </a:xfrm>
          <a:prstGeom prst="rect">
            <a:avLst/>
          </a:prstGeom>
        </p:spPr>
        <p:txBody>
          <a:bodyPr vert="horz" lIns="94821" tIns="47409" rIns="94821" bIns="47409" rtlCol="0" anchor="b"/>
          <a:lstStyle>
            <a:lvl1pPr algn="r">
              <a:defRPr sz="1300"/>
            </a:lvl1pPr>
          </a:lstStyle>
          <a:p>
            <a:fld id="{B83A492D-19D0-E041-9E9C-114141FFB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09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47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299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7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99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02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9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38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43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6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73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00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81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81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8419" y="4721899"/>
            <a:ext cx="5347330" cy="4473373"/>
          </a:xfrm>
          <a:prstGeom prst="rect">
            <a:avLst/>
          </a:prstGeom>
        </p:spPr>
        <p:txBody>
          <a:bodyPr spcFirstLastPara="1" wrap="square" lIns="90823" tIns="90823" rIns="90823" bIns="9082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21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1175656"/>
            <a:ext cx="4604657" cy="1456815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350214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FADAA7-4266-44CE-985F-C1A976705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" y="1"/>
            <a:ext cx="74295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28604" y="4944413"/>
            <a:ext cx="22017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A05C47C-83C8-4B9C-8DDC-3919D942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2496"/>
            <a:ext cx="8323964" cy="257784"/>
          </a:xfrm>
        </p:spPr>
        <p:txBody>
          <a:bodyPr>
            <a:noAutofit/>
          </a:bodyPr>
          <a:lstStyle>
            <a:lvl1pPr>
              <a:defRPr sz="170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030" y="770287"/>
            <a:ext cx="1273263" cy="4953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D8276E-4350-4C84-851E-CD94BF625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843" y="146312"/>
            <a:ext cx="1354142" cy="526762"/>
          </a:xfrm>
          <a:prstGeom prst="rect">
            <a:avLst/>
          </a:prstGeom>
        </p:spPr>
      </p:pic>
      <p:sp>
        <p:nvSpPr>
          <p:cNvPr id="9" name="Номер слайда 9">
            <a:extLst>
              <a:ext uri="{FF2B5EF4-FFF2-40B4-BE49-F238E27FC236}">
                <a16:creationId xmlns:a16="http://schemas.microsoft.com/office/drawing/2014/main" id="{423CAD11-0904-4F05-8F36-65EC6789501A}"/>
              </a:ext>
            </a:extLst>
          </p:cNvPr>
          <p:cNvSpPr txBox="1">
            <a:spLocks/>
          </p:cNvSpPr>
          <p:nvPr userDrawn="1"/>
        </p:nvSpPr>
        <p:spPr>
          <a:xfrm>
            <a:off x="6438644" y="4928169"/>
            <a:ext cx="2462766" cy="17860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927FC-DC27-384B-8A27-621D630610CE}" type="slidenum">
              <a:rPr lang="ru-RU" smtClean="0">
                <a:solidFill>
                  <a:schemeClr val="accent2">
                    <a:lumMod val="50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pPr/>
              <a:t>‹#›</a:t>
            </a:fld>
            <a:endParaRPr lang="ru-RU" dirty="0">
              <a:solidFill>
                <a:schemeClr val="accent2">
                  <a:lumMod val="50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247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1175656"/>
            <a:ext cx="4604657" cy="1456815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350214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84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A9ED-CB76-854A-A85C-56F87D493115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7FC-DC27-384B-8A27-621D630610C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FE326-5F87-9C44-AA76-B5F6651C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60" y="285750"/>
            <a:ext cx="253559" cy="2921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C742A7-AF3E-A345-9302-D80663B07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386" y="616149"/>
            <a:ext cx="8323964" cy="3388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8AECE7-0F51-A248-BB7A-8A2D600F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88" y="811120"/>
            <a:ext cx="8323262" cy="334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0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" y="1369219"/>
            <a:ext cx="4323464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291566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F46-F4BE-9849-A41E-7A6FE9733A2F}" type="datetime1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7FC-DC27-384B-8A27-621D630610C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822C2-7B15-4747-B371-C3306F99C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60" y="285750"/>
            <a:ext cx="253559" cy="2921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04375-4FD8-F44C-B664-C13EC4E51C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386" y="616148"/>
            <a:ext cx="8323964" cy="603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1DDD43-E3FB-BC4C-94CB-AD149343C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88" y="811120"/>
            <a:ext cx="8323262" cy="334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69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273844"/>
            <a:ext cx="8325155" cy="267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86" y="1260872"/>
            <a:ext cx="430679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86" y="1878806"/>
            <a:ext cx="4306796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29156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291566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4A56-07AF-AC45-A20C-497B7ED81332}" type="datetime1">
              <a:rPr lang="ru-RU" smtClean="0"/>
              <a:t>14.10.2022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7FC-DC27-384B-8A27-621D630610CE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7683E-CF89-A147-9FCD-F0DA6A894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60" y="285750"/>
            <a:ext cx="253559" cy="2921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595EA5-2D69-AD4D-8289-EF1BE9AB1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386" y="616148"/>
            <a:ext cx="8323964" cy="603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C95358B-DCEB-FC49-9C7E-73CCDC814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88" y="811120"/>
            <a:ext cx="8323262" cy="334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00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ABC2-A5A6-0E44-9CF5-4F3355AF3475}" type="datetime1">
              <a:rPr lang="ru-RU" smtClean="0"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7FC-DC27-384B-8A27-621D630610CE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25AF5-B291-BB4B-8C0C-FD1CF751D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60" y="285750"/>
            <a:ext cx="253559" cy="2921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3755461-317B-EE48-826C-439332045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386" y="616148"/>
            <a:ext cx="8323964" cy="603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97375B-4D4F-C748-8896-04081E28E4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88" y="811120"/>
            <a:ext cx="8323262" cy="334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70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" y="3984"/>
            <a:ext cx="914400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6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8686803" y="4902205"/>
            <a:ext cx="419851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36000" anchor="b" anchorCtr="0">
            <a:noAutofit/>
          </a:bodyPr>
          <a:lstStyle>
            <a:lvl1pPr lvl="0" algn="r">
              <a:buNone/>
              <a:defRPr sz="812">
                <a:solidFill>
                  <a:schemeClr val="dk2"/>
                </a:solidFill>
              </a:defRPr>
            </a:lvl1pPr>
            <a:lvl2pPr lvl="1" algn="r">
              <a:buNone/>
              <a:defRPr sz="812">
                <a:solidFill>
                  <a:schemeClr val="dk2"/>
                </a:solidFill>
              </a:defRPr>
            </a:lvl2pPr>
            <a:lvl3pPr lvl="2" algn="r">
              <a:buNone/>
              <a:defRPr sz="812">
                <a:solidFill>
                  <a:schemeClr val="dk2"/>
                </a:solidFill>
              </a:defRPr>
            </a:lvl3pPr>
            <a:lvl4pPr lvl="3" algn="r">
              <a:buNone/>
              <a:defRPr sz="812">
                <a:solidFill>
                  <a:schemeClr val="dk2"/>
                </a:solidFill>
              </a:defRPr>
            </a:lvl4pPr>
            <a:lvl5pPr lvl="4" algn="r">
              <a:buNone/>
              <a:defRPr sz="812">
                <a:solidFill>
                  <a:schemeClr val="dk2"/>
                </a:solidFill>
              </a:defRPr>
            </a:lvl5pPr>
            <a:lvl6pPr lvl="5" algn="r">
              <a:buNone/>
              <a:defRPr sz="812">
                <a:solidFill>
                  <a:schemeClr val="dk2"/>
                </a:solidFill>
              </a:defRPr>
            </a:lvl6pPr>
            <a:lvl7pPr lvl="6" algn="r">
              <a:buNone/>
              <a:defRPr sz="812">
                <a:solidFill>
                  <a:schemeClr val="dk2"/>
                </a:solidFill>
              </a:defRPr>
            </a:lvl7pPr>
            <a:lvl8pPr lvl="7" algn="r">
              <a:buNone/>
              <a:defRPr sz="812">
                <a:solidFill>
                  <a:schemeClr val="dk2"/>
                </a:solidFill>
              </a:defRPr>
            </a:lvl8pPr>
            <a:lvl9pPr lvl="8" algn="r">
              <a:buNone/>
              <a:defRPr sz="812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471" y="141058"/>
            <a:ext cx="1265746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" y="-2891"/>
            <a:ext cx="9144000" cy="46329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57179" y="4807487"/>
            <a:ext cx="220176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6912794" y="42857"/>
            <a:ext cx="643902" cy="396000"/>
            <a:chOff x="318655" y="1055914"/>
            <a:chExt cx="1621739" cy="105137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843" y="1055914"/>
              <a:ext cx="610333" cy="59000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655" y="1644471"/>
              <a:ext cx="1621739" cy="462819"/>
            </a:xfrm>
            <a:prstGeom prst="rect">
              <a:avLst/>
            </a:prstGeom>
          </p:spPr>
        </p:pic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E1646B96-FEAD-4288-85D1-B179EF30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2A1-51B5-46CA-B40A-91B1CDBFC1E2}" type="datetime1">
              <a:rPr lang="ru-RU" smtClean="0"/>
              <a:t>14.10.2022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B4AC303-3287-440E-97AC-DDD1C190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5B35119D-C8E2-47ED-998A-92F40187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6177" y="4866800"/>
            <a:ext cx="2462766" cy="18179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0BEC1-43CA-4132-A308-D799BA5DB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80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503913" y="161452"/>
            <a:ext cx="8323964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5"/>
            <a:ext cx="9144000" cy="46329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30239FD-7950-46D4-B984-E5EC62CD952E}"/>
              </a:ext>
            </a:extLst>
          </p:cNvPr>
          <p:cNvCxnSpPr>
            <a:cxnSpLocks/>
          </p:cNvCxnSpPr>
          <p:nvPr userDrawn="1"/>
        </p:nvCxnSpPr>
        <p:spPr>
          <a:xfrm>
            <a:off x="6719977" y="4921553"/>
            <a:ext cx="221039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9">
            <a:extLst>
              <a:ext uri="{FF2B5EF4-FFF2-40B4-BE49-F238E27FC236}">
                <a16:creationId xmlns:a16="http://schemas.microsoft.com/office/drawing/2014/main" id="{E2114BCA-EE16-4621-A008-A6FAF6667A78}"/>
              </a:ext>
            </a:extLst>
          </p:cNvPr>
          <p:cNvSpPr txBox="1">
            <a:spLocks/>
          </p:cNvSpPr>
          <p:nvPr userDrawn="1"/>
        </p:nvSpPr>
        <p:spPr>
          <a:xfrm>
            <a:off x="6438644" y="4928169"/>
            <a:ext cx="2462766" cy="17860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927FC-DC27-384B-8A27-621D630610CE}" type="slidenum">
              <a:rPr lang="ru-RU" smtClean="0">
                <a:solidFill>
                  <a:schemeClr val="accent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pPr/>
              <a:t>‹#›</a:t>
            </a:fld>
            <a:endParaRPr lang="ru-RU" dirty="0">
              <a:solidFill>
                <a:schemeClr val="accent6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39A98C-1C59-42EF-AF40-F3E2A3FB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23081"/>
            <a:ext cx="8323964" cy="25778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6912794" y="42857"/>
            <a:ext cx="643902" cy="396000"/>
            <a:chOff x="318655" y="1055914"/>
            <a:chExt cx="1621739" cy="105137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843" y="1055914"/>
              <a:ext cx="610333" cy="59000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655" y="1644471"/>
              <a:ext cx="1621739" cy="462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1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34C121-98DD-DC4E-ACBB-E8E88E8FB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1175656"/>
            <a:ext cx="4604657" cy="1456815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350214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2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" y="-2891"/>
            <a:ext cx="9144000" cy="46329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57179" y="4807487"/>
            <a:ext cx="220176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6912794" y="42857"/>
            <a:ext cx="643902" cy="396000"/>
            <a:chOff x="318655" y="1055914"/>
            <a:chExt cx="1621739" cy="105137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843" y="1055914"/>
              <a:ext cx="610333" cy="59000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655" y="1644471"/>
              <a:ext cx="1621739" cy="462819"/>
            </a:xfrm>
            <a:prstGeom prst="rect">
              <a:avLst/>
            </a:prstGeom>
          </p:spPr>
        </p:pic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E1646B96-FEAD-4288-85D1-B179EF30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2A1-51B5-46CA-B40A-91B1CDBFC1E2}" type="datetime1">
              <a:rPr lang="ru-RU" smtClean="0"/>
              <a:t>14.10.2022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B4AC303-3287-440E-97AC-DDD1C190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5B35119D-C8E2-47ED-998A-92F40187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6177" y="4866800"/>
            <a:ext cx="2462766" cy="18179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0BEC1-43CA-4132-A308-D799BA5DB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20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" y="-2891"/>
            <a:ext cx="9144000" cy="46329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57179" y="4807487"/>
            <a:ext cx="220176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6912794" y="42857"/>
            <a:ext cx="643902" cy="396000"/>
            <a:chOff x="318655" y="1055914"/>
            <a:chExt cx="1621739" cy="105137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843" y="1055914"/>
              <a:ext cx="610333" cy="59000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A5D9CDA-85BB-46BE-B280-B0639F63B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655" y="1644471"/>
              <a:ext cx="1621739" cy="462819"/>
            </a:xfrm>
            <a:prstGeom prst="rect">
              <a:avLst/>
            </a:prstGeom>
          </p:spPr>
        </p:pic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E1646B96-FEAD-4288-85D1-B179EF30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2A1-51B5-46CA-B40A-91B1CDBFC1E2}" type="datetime1">
              <a:rPr lang="ru-RU" smtClean="0"/>
              <a:t>14.10.2022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B4AC303-3287-440E-97AC-DDD1C190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5B35119D-C8E2-47ED-998A-92F40187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6177" y="4866800"/>
            <a:ext cx="2462766" cy="18179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0BEC1-43CA-4132-A308-D799BA5DB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2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1175656"/>
            <a:ext cx="4604657" cy="1456815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503913" y="161452"/>
            <a:ext cx="8323964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5"/>
            <a:ext cx="9144000" cy="46329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30239FD-7950-46D4-B984-E5EC62CD952E}"/>
              </a:ext>
            </a:extLst>
          </p:cNvPr>
          <p:cNvCxnSpPr>
            <a:cxnSpLocks/>
          </p:cNvCxnSpPr>
          <p:nvPr userDrawn="1"/>
        </p:nvCxnSpPr>
        <p:spPr>
          <a:xfrm>
            <a:off x="6719977" y="4921553"/>
            <a:ext cx="2210391" cy="0"/>
          </a:xfrm>
          <a:prstGeom prst="line">
            <a:avLst/>
          </a:prstGeom>
          <a:ln w="19050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ата 4">
            <a:extLst>
              <a:ext uri="{FF2B5EF4-FFF2-40B4-BE49-F238E27FC236}">
                <a16:creationId xmlns:a16="http://schemas.microsoft.com/office/drawing/2014/main" id="{B57598D7-D940-4095-8850-397A3486C3F9}"/>
              </a:ext>
            </a:extLst>
          </p:cNvPr>
          <p:cNvSpPr txBox="1">
            <a:spLocks/>
          </p:cNvSpPr>
          <p:nvPr userDrawn="1"/>
        </p:nvSpPr>
        <p:spPr>
          <a:xfrm>
            <a:off x="242590" y="4830359"/>
            <a:ext cx="2494664" cy="22623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2021</a:t>
            </a:r>
          </a:p>
        </p:txBody>
      </p:sp>
      <p:sp>
        <p:nvSpPr>
          <p:cNvPr id="12" name="Номер слайда 9">
            <a:extLst>
              <a:ext uri="{FF2B5EF4-FFF2-40B4-BE49-F238E27FC236}">
                <a16:creationId xmlns:a16="http://schemas.microsoft.com/office/drawing/2014/main" id="{E2114BCA-EE16-4621-A008-A6FAF6667A78}"/>
              </a:ext>
            </a:extLst>
          </p:cNvPr>
          <p:cNvSpPr txBox="1">
            <a:spLocks/>
          </p:cNvSpPr>
          <p:nvPr userDrawn="1"/>
        </p:nvSpPr>
        <p:spPr>
          <a:xfrm>
            <a:off x="6438644" y="4928169"/>
            <a:ext cx="2462766" cy="17860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927FC-DC27-384B-8A27-621D630610CE}" type="slidenum">
              <a:rPr lang="ru-RU" smtClean="0">
                <a:solidFill>
                  <a:schemeClr val="accent2">
                    <a:lumMod val="50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pPr/>
              <a:t>‹#›</a:t>
            </a:fld>
            <a:endParaRPr lang="ru-RU" dirty="0">
              <a:solidFill>
                <a:schemeClr val="accent2">
                  <a:lumMod val="50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855" y="24277"/>
            <a:ext cx="967172" cy="4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1175656"/>
            <a:ext cx="4604657" cy="1456815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503913" y="161452"/>
            <a:ext cx="8323964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5"/>
            <a:ext cx="9144000" cy="46329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30239FD-7950-46D4-B984-E5EC62CD952E}"/>
              </a:ext>
            </a:extLst>
          </p:cNvPr>
          <p:cNvCxnSpPr>
            <a:cxnSpLocks/>
          </p:cNvCxnSpPr>
          <p:nvPr userDrawn="1"/>
        </p:nvCxnSpPr>
        <p:spPr>
          <a:xfrm>
            <a:off x="6719977" y="4921553"/>
            <a:ext cx="2210391" cy="0"/>
          </a:xfrm>
          <a:prstGeom prst="line">
            <a:avLst/>
          </a:prstGeom>
          <a:ln w="19050">
            <a:solidFill>
              <a:srgbClr val="AD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9">
            <a:extLst>
              <a:ext uri="{FF2B5EF4-FFF2-40B4-BE49-F238E27FC236}">
                <a16:creationId xmlns:a16="http://schemas.microsoft.com/office/drawing/2014/main" id="{6D484907-36E5-4307-805C-606B3E916923}"/>
              </a:ext>
            </a:extLst>
          </p:cNvPr>
          <p:cNvSpPr txBox="1">
            <a:spLocks/>
          </p:cNvSpPr>
          <p:nvPr userDrawn="1"/>
        </p:nvSpPr>
        <p:spPr>
          <a:xfrm>
            <a:off x="6438644" y="4928169"/>
            <a:ext cx="2462766" cy="17860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927FC-DC27-384B-8A27-621D630610CE}" type="slidenum">
              <a:rPr lang="ru-RU" smtClean="0">
                <a:solidFill>
                  <a:schemeClr val="accent2">
                    <a:lumMod val="50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pPr/>
              <a:t>‹#›</a:t>
            </a:fld>
            <a:endParaRPr lang="ru-RU" dirty="0">
              <a:solidFill>
                <a:schemeClr val="accent2">
                  <a:lumMod val="50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425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8795CB5-6E9F-421B-84FF-7C5E3FB1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0919" y="4906313"/>
            <a:ext cx="2462766" cy="178606"/>
          </a:xfrm>
        </p:spPr>
        <p:txBody>
          <a:bodyPr/>
          <a:lstStyle>
            <a:lvl1pPr>
              <a:defRPr sz="1000"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fld id="{917927FC-DC27-384B-8A27-621D630610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" y="-2891"/>
            <a:ext cx="9144000" cy="46329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28604" y="4906313"/>
            <a:ext cx="2201764" cy="0"/>
          </a:xfrm>
          <a:prstGeom prst="line">
            <a:avLst/>
          </a:prstGeom>
          <a:ln w="19050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A05C47C-83C8-4B9C-8DDC-3919D942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2496"/>
            <a:ext cx="8323964" cy="257784"/>
          </a:xfrm>
        </p:spPr>
        <p:txBody>
          <a:bodyPr>
            <a:noAutofit/>
          </a:bodyPr>
          <a:lstStyle>
            <a:lvl1pPr>
              <a:defRPr sz="170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B131C6-ABDC-4813-9059-3839378BEB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832" y="8756"/>
            <a:ext cx="718356" cy="442307"/>
          </a:xfrm>
          <a:prstGeom prst="rect">
            <a:avLst/>
          </a:prstGeom>
        </p:spPr>
      </p:pic>
      <p:sp>
        <p:nvSpPr>
          <p:cNvPr id="14" name="Дата 4">
            <a:extLst>
              <a:ext uri="{FF2B5EF4-FFF2-40B4-BE49-F238E27FC236}">
                <a16:creationId xmlns:a16="http://schemas.microsoft.com/office/drawing/2014/main" id="{CC6CC51C-EEE3-4269-981F-285462F65972}"/>
              </a:ext>
            </a:extLst>
          </p:cNvPr>
          <p:cNvSpPr txBox="1">
            <a:spLocks/>
          </p:cNvSpPr>
          <p:nvPr userDrawn="1"/>
        </p:nvSpPr>
        <p:spPr>
          <a:xfrm>
            <a:off x="242590" y="4830359"/>
            <a:ext cx="2494664" cy="22623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6826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8795CB5-6E9F-421B-84FF-7C5E3FB1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0919" y="4953938"/>
            <a:ext cx="2462766" cy="178606"/>
          </a:xfrm>
        </p:spPr>
        <p:txBody>
          <a:bodyPr/>
          <a:lstStyle>
            <a:lvl1pPr>
              <a:defRPr sz="1000"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fld id="{917927FC-DC27-384B-8A27-621D630610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" y="-2891"/>
            <a:ext cx="9144000" cy="46329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28604" y="4944413"/>
            <a:ext cx="2201764" cy="0"/>
          </a:xfrm>
          <a:prstGeom prst="line">
            <a:avLst/>
          </a:prstGeom>
          <a:ln w="19050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A05C47C-83C8-4B9C-8DDC-3919D942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2496"/>
            <a:ext cx="8323964" cy="257784"/>
          </a:xfrm>
        </p:spPr>
        <p:txBody>
          <a:bodyPr>
            <a:noAutofit/>
          </a:bodyPr>
          <a:lstStyle>
            <a:lvl1pPr>
              <a:defRPr sz="170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Дата 4">
            <a:extLst>
              <a:ext uri="{FF2B5EF4-FFF2-40B4-BE49-F238E27FC236}">
                <a16:creationId xmlns:a16="http://schemas.microsoft.com/office/drawing/2014/main" id="{EC97F3F7-8A23-42B8-80C6-BA8D1A815ABA}"/>
              </a:ext>
            </a:extLst>
          </p:cNvPr>
          <p:cNvSpPr txBox="1">
            <a:spLocks/>
          </p:cNvSpPr>
          <p:nvPr userDrawn="1"/>
        </p:nvSpPr>
        <p:spPr>
          <a:xfrm>
            <a:off x="242590" y="4830359"/>
            <a:ext cx="2494664" cy="22623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4158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8795CB5-6E9F-421B-84FF-7C5E3FB1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0919" y="4953938"/>
            <a:ext cx="2462766" cy="178606"/>
          </a:xfrm>
        </p:spPr>
        <p:txBody>
          <a:bodyPr/>
          <a:lstStyle>
            <a:lvl1pPr>
              <a:defRPr sz="1000"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fld id="{917927FC-DC27-384B-8A27-621D630610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F0C6851-D20C-40FC-88AF-3EB1C283A516}"/>
              </a:ext>
            </a:extLst>
          </p:cNvPr>
          <p:cNvSpPr/>
          <p:nvPr userDrawn="1"/>
        </p:nvSpPr>
        <p:spPr>
          <a:xfrm>
            <a:off x="0" y="7564"/>
            <a:ext cx="9144000" cy="4401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02" y="-7146"/>
            <a:ext cx="1273263" cy="495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28604" y="4944413"/>
            <a:ext cx="2201764" cy="0"/>
          </a:xfrm>
          <a:prstGeom prst="line">
            <a:avLst/>
          </a:prstGeom>
          <a:ln w="19050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A05C47C-83C8-4B9C-8DDC-3919D942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2496"/>
            <a:ext cx="8323964" cy="257784"/>
          </a:xfrm>
        </p:spPr>
        <p:txBody>
          <a:bodyPr>
            <a:noAutofit/>
          </a:bodyPr>
          <a:lstStyle>
            <a:lvl1pPr>
              <a:defRPr sz="170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EA452C-52C4-426B-8C04-9FBE0BEAA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20" y="10957"/>
            <a:ext cx="1852636" cy="392472"/>
          </a:xfrm>
          <a:prstGeom prst="rect">
            <a:avLst/>
          </a:prstGeom>
        </p:spPr>
      </p:pic>
      <p:sp>
        <p:nvSpPr>
          <p:cNvPr id="11" name="Дата 4">
            <a:extLst>
              <a:ext uri="{FF2B5EF4-FFF2-40B4-BE49-F238E27FC236}">
                <a16:creationId xmlns:a16="http://schemas.microsoft.com/office/drawing/2014/main" id="{4E8E101D-4296-4D78-B065-D84493A794D7}"/>
              </a:ext>
            </a:extLst>
          </p:cNvPr>
          <p:cNvSpPr txBox="1">
            <a:spLocks/>
          </p:cNvSpPr>
          <p:nvPr userDrawn="1"/>
        </p:nvSpPr>
        <p:spPr>
          <a:xfrm>
            <a:off x="242590" y="4830359"/>
            <a:ext cx="2494664" cy="22623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3148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E7B6E75-8897-4956-8633-BF8610E83619}"/>
              </a:ext>
            </a:extLst>
          </p:cNvPr>
          <p:cNvSpPr/>
          <p:nvPr userDrawn="1"/>
        </p:nvSpPr>
        <p:spPr>
          <a:xfrm>
            <a:off x="0" y="7564"/>
            <a:ext cx="9144000" cy="440167"/>
          </a:xfrm>
          <a:prstGeom prst="rect">
            <a:avLst/>
          </a:prstGeom>
          <a:gradFill flip="none" rotWithShape="1">
            <a:gsLst>
              <a:gs pos="0">
                <a:srgbClr val="5C6670">
                  <a:tint val="66000"/>
                  <a:satMod val="160000"/>
                </a:srgbClr>
              </a:gs>
              <a:gs pos="50000">
                <a:srgbClr val="5C6670">
                  <a:tint val="44500"/>
                  <a:satMod val="160000"/>
                </a:srgbClr>
              </a:gs>
              <a:gs pos="100000">
                <a:srgbClr val="5C667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543" y="462441"/>
            <a:ext cx="3581400" cy="705701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28604" y="4944413"/>
            <a:ext cx="2201764" cy="0"/>
          </a:xfrm>
          <a:prstGeom prst="line">
            <a:avLst/>
          </a:prstGeom>
          <a:ln w="19050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A05C47C-83C8-4B9C-8DDC-3919D942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2496"/>
            <a:ext cx="8323964" cy="257784"/>
          </a:xfrm>
        </p:spPr>
        <p:txBody>
          <a:bodyPr>
            <a:noAutofit/>
          </a:bodyPr>
          <a:lstStyle>
            <a:lvl1pPr>
              <a:defRPr sz="170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EA452C-52C4-426B-8C04-9FBE0BEAA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554" y="35152"/>
            <a:ext cx="1852636" cy="3924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F27EFE-0DD3-4474-A414-C3861C2104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43" y="-40882"/>
            <a:ext cx="1354142" cy="526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030" y="770287"/>
            <a:ext cx="1273263" cy="495300"/>
          </a:xfrm>
          <a:prstGeom prst="rect">
            <a:avLst/>
          </a:prstGeom>
        </p:spPr>
      </p:pic>
      <p:sp>
        <p:nvSpPr>
          <p:cNvPr id="19" name="Номер слайда 9">
            <a:extLst>
              <a:ext uri="{FF2B5EF4-FFF2-40B4-BE49-F238E27FC236}">
                <a16:creationId xmlns:a16="http://schemas.microsoft.com/office/drawing/2014/main" id="{FAC8335C-AF20-42C7-B9BB-D7FBD6A3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0919" y="4953938"/>
            <a:ext cx="2462766" cy="178606"/>
          </a:xfrm>
        </p:spPr>
        <p:txBody>
          <a:bodyPr/>
          <a:lstStyle>
            <a:lvl1pPr>
              <a:defRPr sz="1000"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fld id="{917927FC-DC27-384B-8A27-621D630610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Дата 4">
            <a:extLst>
              <a:ext uri="{FF2B5EF4-FFF2-40B4-BE49-F238E27FC236}">
                <a16:creationId xmlns:a16="http://schemas.microsoft.com/office/drawing/2014/main" id="{12FEDED3-3983-4165-AE34-3A9E519E44CC}"/>
              </a:ext>
            </a:extLst>
          </p:cNvPr>
          <p:cNvSpPr txBox="1">
            <a:spLocks/>
          </p:cNvSpPr>
          <p:nvPr userDrawn="1"/>
        </p:nvSpPr>
        <p:spPr>
          <a:xfrm>
            <a:off x="242590" y="4830359"/>
            <a:ext cx="2494664" cy="22623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5647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F41E33-3BE1-40EF-AD40-D58259852314}"/>
              </a:ext>
            </a:extLst>
          </p:cNvPr>
          <p:cNvSpPr txBox="1">
            <a:spLocks/>
          </p:cNvSpPr>
          <p:nvPr userDrawn="1"/>
        </p:nvSpPr>
        <p:spPr>
          <a:xfrm>
            <a:off x="242590" y="111612"/>
            <a:ext cx="7440959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B71341-B65C-49D6-87EB-9886A1F9A6F5}"/>
              </a:ext>
            </a:extLst>
          </p:cNvPr>
          <p:cNvCxnSpPr>
            <a:cxnSpLocks/>
          </p:cNvCxnSpPr>
          <p:nvPr userDrawn="1"/>
        </p:nvCxnSpPr>
        <p:spPr>
          <a:xfrm>
            <a:off x="6728604" y="4944413"/>
            <a:ext cx="22017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A05C47C-83C8-4B9C-8DDC-3919D942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2496"/>
            <a:ext cx="8323964" cy="257784"/>
          </a:xfrm>
        </p:spPr>
        <p:txBody>
          <a:bodyPr>
            <a:noAutofit/>
          </a:bodyPr>
          <a:lstStyle>
            <a:lvl1pPr>
              <a:defRPr sz="170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030" y="770287"/>
            <a:ext cx="1273263" cy="495300"/>
          </a:xfrm>
          <a:prstGeom prst="rect">
            <a:avLst/>
          </a:prstGeom>
        </p:spPr>
      </p:pic>
      <p:sp>
        <p:nvSpPr>
          <p:cNvPr id="13" name="Дата 4">
            <a:extLst>
              <a:ext uri="{FF2B5EF4-FFF2-40B4-BE49-F238E27FC236}">
                <a16:creationId xmlns:a16="http://schemas.microsoft.com/office/drawing/2014/main" id="{F8C70490-A7F6-4114-87AE-D086BC293F16}"/>
              </a:ext>
            </a:extLst>
          </p:cNvPr>
          <p:cNvSpPr txBox="1">
            <a:spLocks/>
          </p:cNvSpPr>
          <p:nvPr userDrawn="1"/>
        </p:nvSpPr>
        <p:spPr>
          <a:xfrm>
            <a:off x="242590" y="4830359"/>
            <a:ext cx="2494664" cy="22623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D8276E-4350-4C84-851E-CD94BF625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843" y="146312"/>
            <a:ext cx="1354142" cy="526762"/>
          </a:xfrm>
          <a:prstGeom prst="rect">
            <a:avLst/>
          </a:prstGeom>
        </p:spPr>
      </p:pic>
      <p:sp>
        <p:nvSpPr>
          <p:cNvPr id="15" name="Номер слайда 9">
            <a:extLst>
              <a:ext uri="{FF2B5EF4-FFF2-40B4-BE49-F238E27FC236}">
                <a16:creationId xmlns:a16="http://schemas.microsoft.com/office/drawing/2014/main" id="{70481667-B41E-4CD8-B8CD-17CD83AEBA61}"/>
              </a:ext>
            </a:extLst>
          </p:cNvPr>
          <p:cNvSpPr txBox="1">
            <a:spLocks/>
          </p:cNvSpPr>
          <p:nvPr userDrawn="1"/>
        </p:nvSpPr>
        <p:spPr>
          <a:xfrm>
            <a:off x="6438644" y="4928169"/>
            <a:ext cx="2462766" cy="17860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927FC-DC27-384B-8A27-621D630610CE}" type="slidenum">
              <a:rPr lang="ru-RU" smtClean="0">
                <a:solidFill>
                  <a:schemeClr val="accent2">
                    <a:lumMod val="50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pPr/>
              <a:t>‹#›</a:t>
            </a:fld>
            <a:endParaRPr lang="ru-RU" dirty="0">
              <a:solidFill>
                <a:schemeClr val="accent2">
                  <a:lumMod val="50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4499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86" y="273844"/>
            <a:ext cx="8323964" cy="257784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86" y="1369219"/>
            <a:ext cx="872933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386" y="4717244"/>
            <a:ext cx="2494664" cy="33135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966AC6F-E686-5743-B8B5-8B2CE24C01F5}" type="datetime1">
              <a:rPr lang="ru-RU" smtClean="0"/>
              <a:t>14.10.2022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17244"/>
            <a:ext cx="3086100" cy="33135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244"/>
            <a:ext cx="2462766" cy="33135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17927FC-DC27-384B-8A27-621D63061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39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92" r:id="rId4"/>
    <p:sldLayoutId id="2147483684" r:id="rId5"/>
    <p:sldLayoutId id="2147483691" r:id="rId6"/>
    <p:sldLayoutId id="2147483690" r:id="rId7"/>
    <p:sldLayoutId id="2147483695" r:id="rId8"/>
    <p:sldLayoutId id="2147483696" r:id="rId9"/>
    <p:sldLayoutId id="2147483700" r:id="rId10"/>
    <p:sldLayoutId id="2147483668" r:id="rId11"/>
    <p:sldLayoutId id="2147483662" r:id="rId12"/>
    <p:sldLayoutId id="2147483664" r:id="rId13"/>
    <p:sldLayoutId id="2147483665" r:id="rId14"/>
    <p:sldLayoutId id="2147483666" r:id="rId15"/>
    <p:sldLayoutId id="2147483687" r:id="rId16"/>
    <p:sldLayoutId id="2147483694" r:id="rId17"/>
    <p:sldLayoutId id="2147483701" r:id="rId18"/>
    <p:sldLayoutId id="2147483702" r:id="rId19"/>
    <p:sldLayoutId id="2147483703" r:id="rId20"/>
    <p:sldLayoutId id="2147483704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52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53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54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emf"/><Relationship Id="rId17" Type="http://schemas.openxmlformats.org/officeDocument/2006/relationships/image" Target="../media/image35.jpeg"/><Relationship Id="rId2" Type="http://schemas.openxmlformats.org/officeDocument/2006/relationships/image" Target="../media/image20.emf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57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59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61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63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65.jfif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5.png"/><Relationship Id="rId4" Type="http://schemas.openxmlformats.org/officeDocument/2006/relationships/image" Target="../media/image40.wmf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7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48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49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50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51.jp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287378E-BED5-4595-91D8-C6DAFF58A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4DEB2B8-0D2A-4515-AAC6-4763686B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058" y="2168963"/>
            <a:ext cx="4255205" cy="189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9692" tIns="32611" rIns="130444" bIns="42401"/>
          <a:lstStyle/>
          <a:p>
            <a:pPr algn="ctr" defTabSz="844083">
              <a:buClr>
                <a:srgbClr val="000000"/>
              </a:buClr>
            </a:pPr>
            <a:r>
              <a:rPr lang="ru-RU" sz="1900" kern="0" dirty="0">
                <a:solidFill>
                  <a:srgbClr val="000000"/>
                </a:solidFill>
                <a:latin typeface="Segoe UI Light" panose="020B0502040204020203" pitchFamily="34" charset="0"/>
                <a:ea typeface="PT Root UI Light" panose="020B0203020202020204" pitchFamily="34" charset="-52"/>
                <a:cs typeface="Segoe UI Light" panose="020B0502040204020203" pitchFamily="34" charset="0"/>
                <a:sym typeface="Arial"/>
              </a:rPr>
              <a:t>UZTM-KARTEX - </a:t>
            </a:r>
            <a:r>
              <a:rPr lang="es-ES" sz="1900" kern="0" dirty="0">
                <a:solidFill>
                  <a:srgbClr val="000000"/>
                </a:solidFill>
                <a:latin typeface="Segoe UI Light" panose="020B0502040204020203" pitchFamily="34" charset="0"/>
                <a:ea typeface="PT Root UI Light" panose="020B0203020202020204" pitchFamily="34" charset="-52"/>
                <a:cs typeface="Segoe UI Light" panose="020B0502040204020203" pitchFamily="34" charset="0"/>
                <a:sym typeface="Arial"/>
              </a:rPr>
              <a:t>EQUIPMENT AND SOLUTIONS FOR </a:t>
            </a:r>
            <a:r>
              <a:rPr lang="en-US" sz="1900" kern="0" dirty="0">
                <a:solidFill>
                  <a:srgbClr val="000000"/>
                </a:solidFill>
                <a:latin typeface="Segoe UI Light" panose="020B0502040204020203" pitchFamily="34" charset="0"/>
                <a:ea typeface="PT Root UI Light" panose="020B0203020202020204" pitchFamily="34" charset="-52"/>
                <a:cs typeface="Segoe UI Light" panose="020B0502040204020203" pitchFamily="34" charset="0"/>
                <a:sym typeface="Arial"/>
              </a:rPr>
              <a:t>METALLURGY, MINING INDUSTRY, CONSTRUCTION</a:t>
            </a:r>
          </a:p>
          <a:p>
            <a:pPr algn="ctr" defTabSz="844083">
              <a:buClr>
                <a:srgbClr val="000000"/>
              </a:buClr>
            </a:pPr>
            <a:r>
              <a:rPr lang="en-US" sz="1900" kern="0" dirty="0">
                <a:solidFill>
                  <a:srgbClr val="000000"/>
                </a:solidFill>
                <a:latin typeface="Segoe UI Light" panose="020B0502040204020203" pitchFamily="34" charset="0"/>
                <a:ea typeface="PT Root UI Light" panose="020B0203020202020204" pitchFamily="34" charset="-52"/>
                <a:cs typeface="Segoe UI Light" panose="020B0502040204020203" pitchFamily="34" charset="0"/>
                <a:sym typeface="Arial"/>
              </a:rPr>
              <a:t>AND POWER ENGINEERING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07760" y="35763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0507"/>
              </p:ext>
            </p:extLst>
          </p:nvPr>
        </p:nvGraphicFramePr>
        <p:xfrm>
          <a:off x="6341766" y="3963075"/>
          <a:ext cx="243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17495238" imgH="7647619" progId="Paint.Picture">
                  <p:embed/>
                </p:oleObj>
              </mc:Choice>
              <mc:Fallback>
                <p:oleObj name="Точечный рисунок" r:id="rId2" imgW="17495238" imgH="76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766" y="3963075"/>
                        <a:ext cx="2438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8BC57C-9BBD-4FA1-8C18-B6A7FBE47EDA}"/>
              </a:ext>
            </a:extLst>
          </p:cNvPr>
          <p:cNvSpPr/>
          <p:nvPr/>
        </p:nvSpPr>
        <p:spPr>
          <a:xfrm>
            <a:off x="-768016" y="2973409"/>
            <a:ext cx="96253" cy="2176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4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98D4819E-7380-434E-AA78-BA6CF38DA0A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142" y="549438"/>
            <a:ext cx="6232308" cy="4527991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E54F6EED-28D5-4C1C-919E-CE0A1064CC0D}"/>
              </a:ext>
            </a:extLst>
          </p:cNvPr>
          <p:cNvSpPr txBox="1"/>
          <p:nvPr/>
        </p:nvSpPr>
        <p:spPr>
          <a:xfrm>
            <a:off x="6443933" y="549438"/>
            <a:ext cx="1413782" cy="185042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Bhilai</a:t>
            </a:r>
            <a:r>
              <a:rPr sz="1143" b="1" spc="-2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Steel</a:t>
            </a:r>
            <a:r>
              <a:rPr sz="1143" b="1" spc="-2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Plant,</a:t>
            </a:r>
            <a:r>
              <a:rPr sz="1143" b="1" spc="-2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1964</a:t>
            </a:r>
            <a:endParaRPr sz="1143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8213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A9F659F4-9EBE-4587-A9FA-E5AC766C41A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01" y="549438"/>
            <a:ext cx="6363832" cy="4527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7303C7-C900-4F7A-8330-04C008B04C63}"/>
              </a:ext>
            </a:extLst>
          </p:cNvPr>
          <p:cNvSpPr txBox="1"/>
          <p:nvPr/>
        </p:nvSpPr>
        <p:spPr>
          <a:xfrm>
            <a:off x="6350923" y="549438"/>
            <a:ext cx="2552007" cy="662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72" marR="24947" indent="191411" algn="r">
              <a:lnSpc>
                <a:spcPts val="943"/>
              </a:lnSpc>
              <a:spcBef>
                <a:spcPts val="836"/>
              </a:spcBef>
            </a:pPr>
            <a:r>
              <a:rPr lang="en-US" sz="1400" b="1" spc="-11" dirty="0">
                <a:solidFill>
                  <a:srgbClr val="9D231F"/>
                </a:solidFill>
                <a:latin typeface="Candara"/>
                <a:cs typeface="Candara"/>
              </a:rPr>
              <a:t>Testing </a:t>
            </a:r>
            <a:r>
              <a:rPr lang="en-US" sz="1400" b="1" dirty="0">
                <a:solidFill>
                  <a:srgbClr val="9D231F"/>
                </a:solidFill>
                <a:latin typeface="Candara"/>
                <a:cs typeface="Candara"/>
              </a:rPr>
              <a:t>of</a:t>
            </a:r>
            <a:r>
              <a:rPr lang="en-US" sz="1400" b="1" spc="-1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spc="-4" dirty="0">
                <a:solidFill>
                  <a:srgbClr val="9D231F"/>
                </a:solidFill>
                <a:latin typeface="Candara"/>
                <a:cs typeface="Candara"/>
              </a:rPr>
              <a:t>crane</a:t>
            </a:r>
            <a:r>
              <a:rPr lang="en-US" sz="1400" b="1" spc="-1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dirty="0">
                <a:solidFill>
                  <a:srgbClr val="9D231F"/>
                </a:solidFill>
                <a:latin typeface="Candara"/>
                <a:cs typeface="Candara"/>
              </a:rPr>
              <a:t>equipment</a:t>
            </a:r>
            <a:endParaRPr lang="ru-RU" sz="1400" b="1" dirty="0">
              <a:solidFill>
                <a:srgbClr val="9D231F"/>
              </a:solidFill>
              <a:latin typeface="Candara"/>
              <a:cs typeface="Candara"/>
            </a:endParaRPr>
          </a:p>
          <a:p>
            <a:pPr marL="9072" marR="24947" indent="191411" algn="r">
              <a:lnSpc>
                <a:spcPts val="943"/>
              </a:lnSpc>
              <a:spcBef>
                <a:spcPts val="836"/>
              </a:spcBef>
            </a:pPr>
            <a:r>
              <a:rPr lang="en-US" sz="1400" b="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spc="-175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dirty="0">
                <a:solidFill>
                  <a:srgbClr val="9D231F"/>
                </a:solidFill>
                <a:latin typeface="Candara"/>
                <a:cs typeface="Candara"/>
              </a:rPr>
              <a:t>at</a:t>
            </a:r>
            <a:r>
              <a:rPr lang="en-US" sz="1400" b="1" spc="-18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dirty="0" err="1">
                <a:solidFill>
                  <a:srgbClr val="9D231F"/>
                </a:solidFill>
                <a:latin typeface="Candara"/>
                <a:cs typeface="Candara"/>
              </a:rPr>
              <a:t>Kudankulam</a:t>
            </a:r>
            <a:r>
              <a:rPr lang="en-US" sz="1400" b="1" spc="-18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spc="-14" dirty="0">
                <a:solidFill>
                  <a:srgbClr val="9D231F"/>
                </a:solidFill>
                <a:latin typeface="Candara"/>
                <a:cs typeface="Candara"/>
              </a:rPr>
              <a:t>NPP, </a:t>
            </a:r>
            <a:r>
              <a:rPr lang="en-US" sz="1400" b="1" dirty="0">
                <a:solidFill>
                  <a:srgbClr val="9D231F"/>
                </a:solidFill>
                <a:latin typeface="Candara"/>
                <a:cs typeface="Candara"/>
              </a:rPr>
              <a:t>India,</a:t>
            </a:r>
            <a:endParaRPr lang="ru-RU" sz="1400" b="1" dirty="0">
              <a:solidFill>
                <a:srgbClr val="9D231F"/>
              </a:solidFill>
              <a:latin typeface="Candara"/>
              <a:cs typeface="Candara"/>
            </a:endParaRPr>
          </a:p>
          <a:p>
            <a:pPr marL="9072" marR="24947" indent="191411" algn="r">
              <a:lnSpc>
                <a:spcPts val="943"/>
              </a:lnSpc>
              <a:spcBef>
                <a:spcPts val="836"/>
              </a:spcBef>
            </a:pPr>
            <a:r>
              <a:rPr lang="en-US" sz="1400" b="1" spc="-18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en-US" sz="1400" b="1" dirty="0">
                <a:solidFill>
                  <a:srgbClr val="9D231F"/>
                </a:solidFill>
                <a:latin typeface="Candara"/>
                <a:cs typeface="Candara"/>
              </a:rPr>
              <a:t>2008</a:t>
            </a:r>
            <a:endParaRPr lang="en-US" sz="1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5969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5C0EF49C-B7DD-4698-BAC8-7BB0419A3D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02" y="549438"/>
            <a:ext cx="6437076" cy="4527992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A55BDE46-3194-4172-891B-4097E2471299}"/>
              </a:ext>
            </a:extLst>
          </p:cNvPr>
          <p:cNvSpPr txBox="1"/>
          <p:nvPr/>
        </p:nvSpPr>
        <p:spPr>
          <a:xfrm>
            <a:off x="6629950" y="617847"/>
            <a:ext cx="2433948" cy="554437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marL="193679" marR="3629" indent="-185060" algn="just">
              <a:lnSpc>
                <a:spcPts val="943"/>
              </a:lnSpc>
              <a:spcBef>
                <a:spcPts val="710"/>
              </a:spcBef>
            </a:pP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Erection</a:t>
            </a:r>
            <a:r>
              <a:rPr sz="1050" b="1" spc="-18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of</a:t>
            </a:r>
            <a:r>
              <a:rPr sz="1050" b="1" spc="-1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induration</a:t>
            </a:r>
            <a:r>
              <a:rPr sz="1050" b="1" spc="-1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spc="-4" dirty="0">
                <a:solidFill>
                  <a:srgbClr val="9D231F"/>
                </a:solidFill>
                <a:latin typeface="Candara"/>
                <a:cs typeface="Candara"/>
              </a:rPr>
              <a:t>machine </a:t>
            </a:r>
            <a:r>
              <a:rPr sz="1050" b="1" spc="-179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MOK-108</a:t>
            </a:r>
            <a:endParaRPr lang="ru-RU" sz="1050" b="1" dirty="0">
              <a:solidFill>
                <a:srgbClr val="9D231F"/>
              </a:solidFill>
              <a:latin typeface="Candara"/>
              <a:cs typeface="Candara"/>
            </a:endParaRPr>
          </a:p>
          <a:p>
            <a:pPr marL="193679" marR="3629" indent="-185060" algn="just">
              <a:lnSpc>
                <a:spcPts val="943"/>
              </a:lnSpc>
              <a:spcBef>
                <a:spcPts val="710"/>
              </a:spcBef>
            </a:pP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at the enterprise </a:t>
            </a:r>
            <a:r>
              <a:rPr sz="1050" b="1" spc="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spc="-4" dirty="0">
                <a:solidFill>
                  <a:srgbClr val="9D231F"/>
                </a:solidFill>
                <a:latin typeface="Candara"/>
                <a:cs typeface="Candara"/>
              </a:rPr>
              <a:t>Minera</a:t>
            </a:r>
            <a:r>
              <a:rPr sz="1050" b="1" spc="-1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Steel</a:t>
            </a:r>
            <a:r>
              <a:rPr sz="1050" b="1" spc="-1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&amp;</a:t>
            </a:r>
            <a:r>
              <a:rPr sz="105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50" b="1" spc="-11" dirty="0">
                <a:solidFill>
                  <a:srgbClr val="9D231F"/>
                </a:solidFill>
                <a:latin typeface="Candara"/>
                <a:cs typeface="Candara"/>
              </a:rPr>
              <a:t>Power,</a:t>
            </a:r>
            <a:endParaRPr lang="ru-RU" sz="1050" b="1" spc="-11" dirty="0">
              <a:solidFill>
                <a:srgbClr val="9D231F"/>
              </a:solidFill>
              <a:latin typeface="Candara"/>
              <a:cs typeface="Candara"/>
            </a:endParaRPr>
          </a:p>
          <a:p>
            <a:pPr marL="193679" marR="3629" indent="-185060" algn="just">
              <a:lnSpc>
                <a:spcPts val="943"/>
              </a:lnSpc>
              <a:spcBef>
                <a:spcPts val="710"/>
              </a:spcBef>
            </a:pPr>
            <a:r>
              <a:rPr sz="1050" b="1" dirty="0">
                <a:solidFill>
                  <a:srgbClr val="9D231F"/>
                </a:solidFill>
                <a:latin typeface="Candara"/>
                <a:cs typeface="Candara"/>
              </a:rPr>
              <a:t>2013</a:t>
            </a:r>
            <a:endParaRPr sz="105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3851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8377-5952-46A7-8590-02E1C76E6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A275828">
            <a:extLst>
              <a:ext uri="{FF2B5EF4-FFF2-40B4-BE49-F238E27FC236}">
                <a16:creationId xmlns:a16="http://schemas.microsoft.com/office/drawing/2014/main" id="{0E4384A1-89B3-47D2-8772-8FD9BEC5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2441"/>
            <a:ext cx="6290582" cy="46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3DBC4BA5-A53B-4540-882D-1360276D5F7A}"/>
              </a:ext>
            </a:extLst>
          </p:cNvPr>
          <p:cNvSpPr txBox="1"/>
          <p:nvPr/>
        </p:nvSpPr>
        <p:spPr>
          <a:xfrm>
            <a:off x="6629950" y="617847"/>
            <a:ext cx="2433948" cy="259485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marL="193679" marR="3629" indent="-185060" algn="just">
              <a:lnSpc>
                <a:spcPts val="943"/>
              </a:lnSpc>
              <a:spcBef>
                <a:spcPts val="710"/>
              </a:spcBef>
            </a:pPr>
            <a:r>
              <a:rPr lang="cs-CZ" sz="1050" b="1" dirty="0">
                <a:solidFill>
                  <a:srgbClr val="9D231F"/>
                </a:solidFill>
                <a:latin typeface="Candara"/>
                <a:cs typeface="Candara"/>
              </a:rPr>
              <a:t>Project </a:t>
            </a:r>
            <a:r>
              <a:rPr lang="ru-RU" sz="1050" b="1" dirty="0">
                <a:solidFill>
                  <a:srgbClr val="9D231F"/>
                </a:solidFill>
                <a:latin typeface="Candara"/>
                <a:cs typeface="Candara"/>
              </a:rPr>
              <a:t>«</a:t>
            </a:r>
            <a:r>
              <a:rPr lang="en-US" sz="1050" b="1" dirty="0">
                <a:solidFill>
                  <a:srgbClr val="9D231F"/>
                </a:solidFill>
                <a:latin typeface="Candara"/>
                <a:cs typeface="Candara"/>
              </a:rPr>
              <a:t>Induration Machine MOK-1-108</a:t>
            </a:r>
            <a:r>
              <a:rPr lang="ru-RU" sz="1050" b="1" dirty="0">
                <a:solidFill>
                  <a:srgbClr val="9D231F"/>
                </a:solidFill>
                <a:latin typeface="Candara"/>
                <a:cs typeface="Candara"/>
              </a:rPr>
              <a:t>»</a:t>
            </a:r>
            <a:br>
              <a:rPr lang="en-US" sz="1050" b="1" dirty="0">
                <a:solidFill>
                  <a:srgbClr val="9D231F"/>
                </a:solidFill>
                <a:latin typeface="Candara"/>
                <a:cs typeface="Candara"/>
              </a:rPr>
            </a:br>
            <a:r>
              <a:rPr lang="en-US" sz="1050" b="1" dirty="0">
                <a:solidFill>
                  <a:srgbClr val="9D231F"/>
                </a:solidFill>
                <a:latin typeface="Candara"/>
                <a:cs typeface="Candara"/>
              </a:rPr>
              <a:t>2014</a:t>
            </a:r>
            <a:endParaRPr lang="en-GB" sz="1050" b="1" dirty="0">
              <a:solidFill>
                <a:srgbClr val="9D231F"/>
              </a:solidFill>
              <a:latin typeface="Candara"/>
              <a:cs typeface="Candara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084837C-607E-4C71-B310-78996B84F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CA6F-ED49-45E9-9B4F-FB3C8390F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B52F7-497B-4C22-B4C8-3D0D6471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807" y="462441"/>
            <a:ext cx="2292136" cy="7057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PA064057">
            <a:extLst>
              <a:ext uri="{FF2B5EF4-FFF2-40B4-BE49-F238E27FC236}">
                <a16:creationId xmlns:a16="http://schemas.microsoft.com/office/drawing/2014/main" id="{12042406-D882-47BC-B551-9CB264D7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441"/>
            <a:ext cx="9144000" cy="42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3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7904"/>
              </p:ext>
            </p:extLst>
          </p:nvPr>
        </p:nvGraphicFramePr>
        <p:xfrm>
          <a:off x="191382" y="611396"/>
          <a:ext cx="8861177" cy="424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651">
                  <a:extLst>
                    <a:ext uri="{9D8B030D-6E8A-4147-A177-3AD203B41FA5}">
                      <a16:colId xmlns:a16="http://schemas.microsoft.com/office/drawing/2014/main" val="1590248000"/>
                    </a:ext>
                  </a:extLst>
                </a:gridCol>
                <a:gridCol w="957826">
                  <a:extLst>
                    <a:ext uri="{9D8B030D-6E8A-4147-A177-3AD203B41FA5}">
                      <a16:colId xmlns:a16="http://schemas.microsoft.com/office/drawing/2014/main" val="1915147007"/>
                    </a:ext>
                  </a:extLst>
                </a:gridCol>
                <a:gridCol w="1074173">
                  <a:extLst>
                    <a:ext uri="{9D8B030D-6E8A-4147-A177-3AD203B41FA5}">
                      <a16:colId xmlns:a16="http://schemas.microsoft.com/office/drawing/2014/main" val="511276741"/>
                    </a:ext>
                  </a:extLst>
                </a:gridCol>
              </a:tblGrid>
              <a:tr h="41037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SINTERING</a:t>
                      </a:r>
                    </a:p>
                  </a:txBody>
                  <a:tcPr marL="1755" marR="175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Year of supply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Number of machines,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process area, m2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1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Various </a:t>
                      </a: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Steel mills in India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1958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50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251587"/>
                  </a:ext>
                </a:extLst>
              </a:tr>
              <a:tr h="3084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Bhilai</a:t>
                      </a: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 Plant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1963-1966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50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67803"/>
                  </a:ext>
                </a:extLst>
              </a:tr>
              <a:tr h="3084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Bokaro Plant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1966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312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110277"/>
                  </a:ext>
                </a:extLst>
              </a:tr>
              <a:tr h="3084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Durgaphur</a:t>
                      </a: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 Plant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1991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270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033726"/>
                  </a:ext>
                </a:extLst>
              </a:tr>
              <a:tr h="308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Rourkela Plant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192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508022"/>
                  </a:ext>
                </a:extLst>
              </a:tr>
              <a:tr h="3084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Visakhapatnam Plant (reconstruction)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2015-2016</a:t>
                      </a: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312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977311"/>
                  </a:ext>
                </a:extLst>
              </a:tr>
              <a:tr h="3084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Bokaro Plant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2018</a:t>
                      </a: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360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098588"/>
                  </a:ext>
                </a:extLst>
              </a:tr>
              <a:tr h="41037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INDURATION</a:t>
                      </a:r>
                    </a:p>
                  </a:txBody>
                  <a:tcPr marL="1755" marR="175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Year of supply</a:t>
                      </a:r>
                    </a:p>
                  </a:txBody>
                  <a:tcPr marL="1755" marR="1755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Number of machines,</a:t>
                      </a:r>
                    </a:p>
                  </a:txBody>
                  <a:tcPr marL="1755" marR="1755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process area, m2</a:t>
                      </a:r>
                    </a:p>
                  </a:txBody>
                  <a:tcPr marL="1755" marR="1755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367"/>
                  </a:ext>
                </a:extLst>
              </a:tr>
              <a:tr h="30843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Ahluwalia Group, Shri Jagannath &amp; Steels Pvt. Ltd.</a:t>
                      </a: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2013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189</a:t>
                      </a: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43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Monnet </a:t>
                      </a:r>
                      <a:r>
                        <a:rPr lang="en-GB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Ispat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2013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4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Minera Steel &amp; Power Pvt. Ltd.</a:t>
                      </a: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2014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108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4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Crest Steel and Power Limited</a:t>
                      </a: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2014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33CC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189</a:t>
                      </a:r>
                    </a:p>
                  </a:txBody>
                  <a:tcPr marL="65317" marR="65317" marT="32648" marB="3264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C0AB41-03E1-4251-AB4E-277014F49044}"/>
              </a:ext>
            </a:extLst>
          </p:cNvPr>
          <p:cNvSpPr txBox="1"/>
          <p:nvPr/>
        </p:nvSpPr>
        <p:spPr>
          <a:xfrm>
            <a:off x="191383" y="-15362"/>
            <a:ext cx="5131420" cy="535531"/>
          </a:xfrm>
          <a:prstGeom prst="rect">
            <a:avLst/>
          </a:prstGeom>
        </p:spPr>
        <p:txBody>
          <a:bodyPr vert="horz" wrap="square" lIns="9000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r>
              <a:rPr lang="en-US" altLang="ru-RU" dirty="0"/>
              <a:t>SINTERING AND INDURATION EQUIPMENT SUPPLY -</a:t>
            </a:r>
            <a:r>
              <a:rPr lang="ru-RU" altLang="ru-RU" dirty="0"/>
              <a:t> </a:t>
            </a:r>
            <a:r>
              <a:rPr lang="en-US" altLang="ru-RU" dirty="0"/>
              <a:t>CLIENT CASES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60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54949"/>
              </p:ext>
            </p:extLst>
          </p:nvPr>
        </p:nvGraphicFramePr>
        <p:xfrm>
          <a:off x="191381" y="611397"/>
          <a:ext cx="8805135" cy="33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625">
                  <a:extLst>
                    <a:ext uri="{9D8B030D-6E8A-4147-A177-3AD203B41FA5}">
                      <a16:colId xmlns:a16="http://schemas.microsoft.com/office/drawing/2014/main" val="1590248000"/>
                    </a:ext>
                  </a:extLst>
                </a:gridCol>
                <a:gridCol w="1853914">
                  <a:extLst>
                    <a:ext uri="{9D8B030D-6E8A-4147-A177-3AD203B41FA5}">
                      <a16:colId xmlns:a16="http://schemas.microsoft.com/office/drawing/2014/main" val="1915147007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382011464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459773377"/>
                    </a:ext>
                  </a:extLst>
                </a:gridCol>
                <a:gridCol w="2641436">
                  <a:extLst>
                    <a:ext uri="{9D8B030D-6E8A-4147-A177-3AD203B41FA5}">
                      <a16:colId xmlns:a16="http://schemas.microsoft.com/office/drawing/2014/main" val="511276741"/>
                    </a:ext>
                  </a:extLst>
                </a:gridCol>
              </a:tblGrid>
              <a:tr h="301170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Year of supply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Equipment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Number of machines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cs-CZ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Technical Characteristic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C0AB41-03E1-4251-AB4E-277014F49044}"/>
              </a:ext>
            </a:extLst>
          </p:cNvPr>
          <p:cNvSpPr txBox="1"/>
          <p:nvPr/>
        </p:nvSpPr>
        <p:spPr>
          <a:xfrm>
            <a:off x="191383" y="95437"/>
            <a:ext cx="5131420" cy="313932"/>
          </a:xfrm>
          <a:prstGeom prst="rect">
            <a:avLst/>
          </a:prstGeom>
        </p:spPr>
        <p:txBody>
          <a:bodyPr vert="horz" wrap="square" lIns="9000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r>
              <a:rPr lang="en-US" altLang="ru-RU" dirty="0"/>
              <a:t>BLAST FURNCE EQUIPMENT SUPPLY -</a:t>
            </a:r>
            <a:r>
              <a:rPr lang="ru-RU" altLang="ru-RU" dirty="0"/>
              <a:t> </a:t>
            </a:r>
            <a:r>
              <a:rPr lang="en-US" altLang="ru-RU" dirty="0"/>
              <a:t>CLIENT CASES </a:t>
            </a:r>
            <a:endParaRPr lang="ru-R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8D1039-152A-4F54-B8B0-9A96B54A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13567"/>
              </p:ext>
            </p:extLst>
          </p:nvPr>
        </p:nvGraphicFramePr>
        <p:xfrm>
          <a:off x="191381" y="968534"/>
          <a:ext cx="8803957" cy="3815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879">
                  <a:extLst>
                    <a:ext uri="{9D8B030D-6E8A-4147-A177-3AD203B41FA5}">
                      <a16:colId xmlns:a16="http://schemas.microsoft.com/office/drawing/2014/main" val="2676569775"/>
                    </a:ext>
                  </a:extLst>
                </a:gridCol>
                <a:gridCol w="1850185">
                  <a:extLst>
                    <a:ext uri="{9D8B030D-6E8A-4147-A177-3AD203B41FA5}">
                      <a16:colId xmlns:a16="http://schemas.microsoft.com/office/drawing/2014/main" val="176218250"/>
                    </a:ext>
                  </a:extLst>
                </a:gridCol>
                <a:gridCol w="2737055">
                  <a:extLst>
                    <a:ext uri="{9D8B030D-6E8A-4147-A177-3AD203B41FA5}">
                      <a16:colId xmlns:a16="http://schemas.microsoft.com/office/drawing/2014/main" val="37273052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26972541"/>
                    </a:ext>
                  </a:extLst>
                </a:gridCol>
                <a:gridCol w="2647878">
                  <a:extLst>
                    <a:ext uri="{9D8B030D-6E8A-4147-A177-3AD203B41FA5}">
                      <a16:colId xmlns:a16="http://schemas.microsoft.com/office/drawing/2014/main" val="2980578085"/>
                    </a:ext>
                  </a:extLst>
                </a:gridCol>
              </a:tblGrid>
              <a:tr h="1600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1956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Cone balancer KP-3-72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Усилие на штангу большого конуса - 7200 кН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706349967"/>
                  </a:ext>
                </a:extLst>
              </a:tr>
              <a:tr h="19893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1956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Cast iron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ladle car</a:t>
                      </a:r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G-7-100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Емкость ковша - 100 т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2833411115"/>
                  </a:ext>
                </a:extLst>
              </a:tr>
              <a:tr h="1600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1958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hoist</a:t>
                      </a:r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SCh-15-18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Рудная масса в скипе - 15 т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516661728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1958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Slag car D-1-15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Объем ковша - 15 м</a:t>
                      </a:r>
                      <a:r>
                        <a:rPr lang="ru-RU" sz="800" u="none" strike="noStrike" baseline="30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1335728856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Filling apparatus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К-4200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конуса - 4200 мм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502130566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1962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hoist</a:t>
                      </a:r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1-22,5-210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Рудная масса в скипе - 22,5т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44575276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1962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Batch distributor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3-14-10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конуса - 2000 мм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2326662316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1966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Cast iron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ladle car</a:t>
                      </a:r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Емкость ковша - 140 т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502859673"/>
                  </a:ext>
                </a:extLst>
              </a:tr>
              <a:tr h="30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1968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Cone balancer 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KP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-2-105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Усилие на штангу большого конуса – 1050 кН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1340791524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1983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hois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 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1-15-180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Рудная масса в скипе – 15 т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707617485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1983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hois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 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1-22,5-210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Рудная масса в скипе - 22,5 т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418779859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1985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Batch distributor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3-17-10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конуса - 2000 мм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2813653622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1987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Filling apparatus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К-4200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конуса 4200 мм.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637086637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1957-1973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Slag car 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М1-16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Объем ковша – 16 м</a:t>
                      </a:r>
                      <a:r>
                        <a:rPr lang="ru-RU" sz="800" u="none" strike="noStrike" baseline="30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1596791187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1965-1982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Filling apparatus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К-5000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конуса - 5000 мм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1080201447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1967-1976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 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hois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 LS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-29-</a:t>
                      </a:r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II</a:t>
                      </a:r>
                      <a:endParaRPr lang="en-GB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Рудная масса в скипе – 2 т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922154676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1973-1981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Slag car 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-1-100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Емкость ковша – 100 т</a:t>
                      </a:r>
                      <a:endParaRPr lang="ru-RU" sz="800" b="0" i="0" u="none" strike="noStrike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2275950472"/>
                  </a:ext>
                </a:extLst>
              </a:tr>
              <a:tr h="17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1974-1980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Batch distributor</a:t>
                      </a:r>
                      <a:r>
                        <a:rPr lang="cs-CZ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3-16-12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конуса - 2000 мм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4032395192"/>
                  </a:ext>
                </a:extLst>
              </a:tr>
              <a:tr h="30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1975-1977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Cast iron tap hole machine E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-7-050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Объем рабочего цилиндра - 0,5 м</a:t>
                      </a:r>
                      <a:r>
                        <a:rPr lang="ru-RU" sz="800" u="none" strike="noStrike" baseline="30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544440567"/>
                  </a:ext>
                </a:extLst>
              </a:tr>
              <a:tr h="30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1980-1990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Indian Metalurgical Plants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Cast iron tap hole machine PE</a:t>
                      </a:r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-025/130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Объем рабочего цилиндра - 0,25 м</a:t>
                      </a:r>
                      <a:r>
                        <a:rPr lang="ru-RU" sz="800" u="none" strike="noStrike" baseline="30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473" marR="6473" marT="6473" marB="0"/>
                </a:tc>
                <a:extLst>
                  <a:ext uri="{0D108BD9-81ED-4DB2-BD59-A6C34878D82A}">
                    <a16:rowId xmlns:a16="http://schemas.microsoft.com/office/drawing/2014/main" val="357809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2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93786"/>
              </p:ext>
            </p:extLst>
          </p:nvPr>
        </p:nvGraphicFramePr>
        <p:xfrm>
          <a:off x="191381" y="611397"/>
          <a:ext cx="8657651" cy="33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510">
                  <a:extLst>
                    <a:ext uri="{9D8B030D-6E8A-4147-A177-3AD203B41FA5}">
                      <a16:colId xmlns:a16="http://schemas.microsoft.com/office/drawing/2014/main" val="1590248000"/>
                    </a:ext>
                  </a:extLst>
                </a:gridCol>
                <a:gridCol w="2604044">
                  <a:extLst>
                    <a:ext uri="{9D8B030D-6E8A-4147-A177-3AD203B41FA5}">
                      <a16:colId xmlns:a16="http://schemas.microsoft.com/office/drawing/2014/main" val="1915147007"/>
                    </a:ext>
                  </a:extLst>
                </a:gridCol>
                <a:gridCol w="3810339">
                  <a:extLst>
                    <a:ext uri="{9D8B030D-6E8A-4147-A177-3AD203B41FA5}">
                      <a16:colId xmlns:a16="http://schemas.microsoft.com/office/drawing/2014/main" val="3820114645"/>
                    </a:ext>
                  </a:extLst>
                </a:gridCol>
                <a:gridCol w="1198758">
                  <a:extLst>
                    <a:ext uri="{9D8B030D-6E8A-4147-A177-3AD203B41FA5}">
                      <a16:colId xmlns:a16="http://schemas.microsoft.com/office/drawing/2014/main" val="1459773377"/>
                    </a:ext>
                  </a:extLst>
                </a:gridCol>
              </a:tblGrid>
              <a:tr h="301170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Year of supply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Equipment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Number of machines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C0AB41-03E1-4251-AB4E-277014F49044}"/>
              </a:ext>
            </a:extLst>
          </p:cNvPr>
          <p:cNvSpPr txBox="1"/>
          <p:nvPr/>
        </p:nvSpPr>
        <p:spPr>
          <a:xfrm>
            <a:off x="191383" y="95437"/>
            <a:ext cx="5131420" cy="313932"/>
          </a:xfrm>
          <a:prstGeom prst="rect">
            <a:avLst/>
          </a:prstGeom>
        </p:spPr>
        <p:txBody>
          <a:bodyPr vert="horz" wrap="square" lIns="9000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r>
              <a:rPr lang="ru-RU" altLang="ru-RU" dirty="0"/>
              <a:t>ПРОКАТНОЕ ОБОРУДОВАНИЕ </a:t>
            </a:r>
            <a:r>
              <a:rPr lang="en-US" altLang="ru-RU" dirty="0"/>
              <a:t>-</a:t>
            </a:r>
            <a:r>
              <a:rPr lang="ru-RU" altLang="ru-RU" dirty="0"/>
              <a:t> </a:t>
            </a:r>
            <a:r>
              <a:rPr lang="en-US" altLang="ru-RU" dirty="0"/>
              <a:t>CLIENT CASES </a:t>
            </a:r>
            <a:endParaRPr lang="ru-R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8D1039-152A-4F54-B8B0-9A96B54A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04628"/>
              </p:ext>
            </p:extLst>
          </p:nvPr>
        </p:nvGraphicFramePr>
        <p:xfrm>
          <a:off x="221226" y="968534"/>
          <a:ext cx="8627807" cy="3839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418">
                  <a:extLst>
                    <a:ext uri="{9D8B030D-6E8A-4147-A177-3AD203B41FA5}">
                      <a16:colId xmlns:a16="http://schemas.microsoft.com/office/drawing/2014/main" val="2676569775"/>
                    </a:ext>
                  </a:extLst>
                </a:gridCol>
                <a:gridCol w="2605685">
                  <a:extLst>
                    <a:ext uri="{9D8B030D-6E8A-4147-A177-3AD203B41FA5}">
                      <a16:colId xmlns:a16="http://schemas.microsoft.com/office/drawing/2014/main" val="176218250"/>
                    </a:ext>
                  </a:extLst>
                </a:gridCol>
                <a:gridCol w="3854698">
                  <a:extLst>
                    <a:ext uri="{9D8B030D-6E8A-4147-A177-3AD203B41FA5}">
                      <a16:colId xmlns:a16="http://schemas.microsoft.com/office/drawing/2014/main" val="3727305276"/>
                    </a:ext>
                  </a:extLst>
                </a:gridCol>
                <a:gridCol w="1159006">
                  <a:extLst>
                    <a:ext uri="{9D8B030D-6E8A-4147-A177-3AD203B41FA5}">
                      <a16:colId xmlns:a16="http://schemas.microsoft.com/office/drawing/2014/main" val="1426972541"/>
                    </a:ext>
                  </a:extLst>
                </a:gridCol>
              </a:tblGrid>
              <a:tr h="2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г. 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Бхилаи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Блюминг-слябинг 1150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33411115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г. 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Бхилаи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Блюминг-слябинг 1150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49527168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Бхилаи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Рельсобалочный стан 950/800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86585109"/>
                  </a:ext>
                </a:extLst>
              </a:tr>
              <a:tr h="18732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г. 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Бхилаи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Рельсобалочный стан 950/800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16661728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г. 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Бхилаи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Рельсо-сорто-правильная машина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35728856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 Бхилаи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Непрерывно-заготовочный стан 700/500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02130566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Бокаро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Непрерывно-травильный агрегат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4575276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Бокаро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Агрегат продольной резки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26662316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Бокаро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Агрегат поперечной резки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02859673"/>
                  </a:ext>
                </a:extLst>
              </a:tr>
              <a:tr h="3518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Бокаро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Агрегат поперечной резки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40791524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Бокаро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Непрерывный 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четырёхклетевой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стан 2000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07617485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1979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Бокаро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Одноклетевой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дрессировочный стан 2000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18779859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1994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Бхилаи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Рельсобалочный стан 950/800        Участок правки рельсов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13653622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1995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Бхилаи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сорто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-правильная машина ГРПМ 1400/6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37086637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1995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Метзавод, г. Бхилаи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Рельсо-сорто-правильная машина ВРПМ 1200/6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96791187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1997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Метзавод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г. </a:t>
                      </a:r>
                      <a:r>
                        <a:rPr lang="ru-RU" sz="900" b="0" i="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Бхилаи</a:t>
                      </a:r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Рельсобалочный стан 950/800    (Реконструкция участка клетей.)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80201447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Bhilai Steel Plant, г. Бхилаи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Клеть Трио 800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22154676"/>
                  </a:ext>
                </a:extLst>
              </a:tr>
              <a:tr h="2001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Midhani, </a:t>
                      </a:r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г.Хайдерабад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Кольцепрокатный стан 3500-600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7595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72258"/>
              </p:ext>
            </p:extLst>
          </p:nvPr>
        </p:nvGraphicFramePr>
        <p:xfrm>
          <a:off x="191382" y="611397"/>
          <a:ext cx="8861177" cy="428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42">
                  <a:extLst>
                    <a:ext uri="{9D8B030D-6E8A-4147-A177-3AD203B41FA5}">
                      <a16:colId xmlns:a16="http://schemas.microsoft.com/office/drawing/2014/main" val="1590248000"/>
                    </a:ext>
                  </a:extLst>
                </a:gridCol>
                <a:gridCol w="1482213">
                  <a:extLst>
                    <a:ext uri="{9D8B030D-6E8A-4147-A177-3AD203B41FA5}">
                      <a16:colId xmlns:a16="http://schemas.microsoft.com/office/drawing/2014/main" val="1915147007"/>
                    </a:ext>
                  </a:extLst>
                </a:gridCol>
                <a:gridCol w="2128191">
                  <a:extLst>
                    <a:ext uri="{9D8B030D-6E8A-4147-A177-3AD203B41FA5}">
                      <a16:colId xmlns:a16="http://schemas.microsoft.com/office/drawing/2014/main" val="511276741"/>
                    </a:ext>
                  </a:extLst>
                </a:gridCol>
              </a:tblGrid>
              <a:tr h="370396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cs-CZ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Defence Industry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Year of supply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Number of machines,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Characteristics</a:t>
                      </a:r>
                    </a:p>
                  </a:txBody>
                  <a:tcPr marL="1755" marR="175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Стан для гибки труб методом наматывания </a:t>
                      </a: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Диаметр трубы -114-426 мм 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251587"/>
                  </a:ext>
                </a:extLst>
              </a:tr>
              <a:tr h="6258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Правильно-растяжная машина </a:t>
                      </a: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1968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Усилие пресса -7 МН. Правка профилей и панелей из алюминиевых сплавов с выкруткой.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67803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Правильно-растяжная машина ПРМ-1500</a:t>
                      </a:r>
                    </a:p>
                  </a:txBody>
                  <a:tcPr marL="7620" marR="7620" marT="762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3366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Усилие пресса - 150 тс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110277"/>
                  </a:ext>
                </a:extLst>
              </a:tr>
              <a:tr h="370396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NPP INDUSTRY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PT Root UI Light" panose="020B0203020202020204" pitchFamily="34" charset="-52"/>
                        <a:cs typeface="Segoe UI Light" panose="020B0502040204020203" pitchFamily="34" charset="0"/>
                      </a:endParaRPr>
                    </a:p>
                  </a:txBody>
                  <a:tcPr marL="1755" marR="175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Year of supply</a:t>
                      </a:r>
                    </a:p>
                  </a:txBody>
                  <a:tcPr marL="1755" marR="1755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Number of machines,</a:t>
                      </a:r>
                    </a:p>
                  </a:txBody>
                  <a:tcPr marL="1755" marR="1755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PT Root UI Light" panose="020B0203020202020204" pitchFamily="34" charset="-52"/>
                          <a:cs typeface="Segoe UI Light" panose="020B0502040204020203" pitchFamily="34" charset="0"/>
                        </a:rPr>
                        <a:t>Characteristics</a:t>
                      </a:r>
                    </a:p>
                  </a:txBody>
                  <a:tcPr marL="1755" marR="1755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367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 «Атомстройэкспорт»,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Легкие и средние краны для АЭС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 «Атомстройэкспорт»,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Кран мостовой полярный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 «Атомстройэкспорт»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Кран мостовой полярный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 «Атомстройэкспорт»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2006‑2008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Краны эстакад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 «Атомстройэкспорт»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Кран хранилища свежего топлива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088708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 «Атомстройэкспорт»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2008‑2009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Машина перегрузочная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418106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АО «Атомстройэкспорт» для АЭС «Куданкулам»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планируемый срок 2023 г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Краны эстакады - 2 ед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97764"/>
                  </a:ext>
                </a:extLst>
              </a:tr>
              <a:tr h="278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АО «Атомстройэкспорт» для АЭС «</a:t>
                      </a:r>
                      <a:r>
                        <a:rPr lang="ru-RU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Куданкулам</a:t>
                      </a:r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планируемый срок 2023 г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Машины перегрузочные - 2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10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C0AB41-03E1-4251-AB4E-277014F49044}"/>
              </a:ext>
            </a:extLst>
          </p:cNvPr>
          <p:cNvSpPr txBox="1"/>
          <p:nvPr/>
        </p:nvSpPr>
        <p:spPr>
          <a:xfrm>
            <a:off x="191383" y="-15362"/>
            <a:ext cx="5131420" cy="535531"/>
          </a:xfrm>
          <a:prstGeom prst="rect">
            <a:avLst/>
          </a:prstGeom>
        </p:spPr>
        <p:txBody>
          <a:bodyPr vert="horz" wrap="square" lIns="9000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r>
              <a:rPr lang="ru-RU" altLang="ru-RU" dirty="0"/>
              <a:t>ОБОРОННАЯ И АТОМНАЯ ПРОМ. </a:t>
            </a:r>
            <a:r>
              <a:rPr lang="en-US" altLang="ru-RU" dirty="0"/>
              <a:t>EQUIPMENT SUPPLY -</a:t>
            </a:r>
            <a:r>
              <a:rPr lang="ru-RU" altLang="ru-RU" dirty="0"/>
              <a:t> </a:t>
            </a:r>
            <a:r>
              <a:rPr lang="en-US" altLang="ru-RU" dirty="0"/>
              <a:t>CLIENT CASES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4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75BFF8-DCEC-440D-A22E-1A92C760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1175656"/>
            <a:ext cx="3728776" cy="2605036"/>
          </a:xfrm>
        </p:spPr>
        <p:txBody>
          <a:bodyPr/>
          <a:lstStyle/>
          <a:p>
            <a:r>
              <a:rPr lang="ru-RU" dirty="0"/>
              <a:t>Место для доп. фотографий оборудования с УЗТМ, собираем с облака по всему.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E25390-52B5-4998-9DA3-57E7ADF0C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10813-D536-4422-AF51-3C9F20F410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681788" y="4716463"/>
            <a:ext cx="2462212" cy="331787"/>
          </a:xfrm>
        </p:spPr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BEDF8BA-ED96-4877-8B58-1D944052D132}"/>
              </a:ext>
            </a:extLst>
          </p:cNvPr>
          <p:cNvSpPr txBox="1">
            <a:spLocks/>
          </p:cNvSpPr>
          <p:nvPr/>
        </p:nvSpPr>
        <p:spPr bwMode="auto">
          <a:xfrm>
            <a:off x="6746939" y="781275"/>
            <a:ext cx="1592148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folHlink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567062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6pPr>
            <a:lvl7pPr marL="1134120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7pPr>
            <a:lvl8pPr marL="1701179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8pPr>
            <a:lvl9pPr marL="2268241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ctr" defTabSz="8519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975" b="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Among our customer are </a:t>
            </a:r>
            <a:r>
              <a:rPr lang="ru-RU" sz="975" b="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: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BEDF8BA-ED96-4877-8B58-1D944052D132}"/>
              </a:ext>
            </a:extLst>
          </p:cNvPr>
          <p:cNvSpPr txBox="1">
            <a:spLocks/>
          </p:cNvSpPr>
          <p:nvPr/>
        </p:nvSpPr>
        <p:spPr bwMode="auto">
          <a:xfrm>
            <a:off x="798217" y="527135"/>
            <a:ext cx="5819684" cy="41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folHlink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567062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6pPr>
            <a:lvl7pPr marL="1134120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7pPr>
            <a:lvl8pPr marL="1701179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8pPr>
            <a:lvl9pPr marL="2268241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just" defTabSz="579580" fontAlgn="auto">
              <a:lnSpc>
                <a:spcPts val="1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900" b="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UZTM-KARTEX Group is one of the leading manufacturer of one of the leading manufacturer of heavy machinery equipment for</a:t>
            </a:r>
            <a:r>
              <a:rPr lang="ru-RU" sz="900" b="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 </a:t>
            </a:r>
            <a:r>
              <a:rPr lang="en-US" sz="900" b="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the mining industry. In cooperation with leading design institutes and contractors the Group implemented most complicated and comprehensive projects, including the construction of processing plants.</a:t>
            </a:r>
            <a:endParaRPr lang="ru-RU" sz="900" b="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3321" y="3858444"/>
            <a:ext cx="1119781" cy="1001036"/>
          </a:xfrm>
          <a:prstGeom prst="rect">
            <a:avLst/>
          </a:prstGeom>
          <a:solidFill>
            <a:srgbClr val="62697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algn="ctr">
              <a:buClr>
                <a:srgbClr val="000000"/>
              </a:buClr>
              <a:defRPr/>
            </a:pPr>
            <a: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Foundry</a:t>
            </a:r>
            <a:b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</a:br>
            <a: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Manufacturing</a:t>
            </a:r>
            <a:endParaRPr lang="ru-RU" sz="900" kern="0" cap="all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3321" y="2674908"/>
            <a:ext cx="1119781" cy="1143227"/>
          </a:xfrm>
          <a:prstGeom prst="rect">
            <a:avLst/>
          </a:prstGeom>
          <a:solidFill>
            <a:srgbClr val="62697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          </a:t>
            </a:r>
            <a:r>
              <a:rPr lang="ru-RU" sz="900" kern="0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______</a:t>
            </a:r>
          </a:p>
          <a:p>
            <a:pPr algn="ctr">
              <a:buClr>
                <a:srgbClr val="000000"/>
              </a:buClr>
              <a:defRPr/>
            </a:pPr>
            <a:b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</a:br>
            <a: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IZ-KARTEX named </a:t>
            </a:r>
            <a:b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</a:br>
            <a: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after P.G. </a:t>
            </a:r>
            <a:r>
              <a:rPr lang="en-US" sz="900" kern="0" cap="all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Korobkov</a:t>
            </a:r>
            <a: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» LLC</a:t>
            </a:r>
            <a:endParaRPr lang="ru-RU" sz="900" kern="0" cap="all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9413" y="2844697"/>
            <a:ext cx="41643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One of the biggest producers of electric shovels in in the Russian Federation and the CIS states. Machinery equipment pool is more that 200 units.</a:t>
            </a:r>
          </a:p>
          <a:p>
            <a:pPr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Since 1</a:t>
            </a:r>
            <a:r>
              <a:rPr lang="ru-RU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9</a:t>
            </a: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57 more than 3800 shovels have been manufactured and supplied. More then 1000 shovels are still in operation.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1"/>
          <a:stretch/>
        </p:blipFill>
        <p:spPr>
          <a:xfrm>
            <a:off x="1681588" y="1629220"/>
            <a:ext cx="3511988" cy="3243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423321" y="1528655"/>
            <a:ext cx="1119781" cy="1112631"/>
          </a:xfrm>
          <a:prstGeom prst="rect">
            <a:avLst/>
          </a:prstGeom>
          <a:solidFill>
            <a:srgbClr val="62697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kern="0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______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kern="0" cap="all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algn="ctr">
              <a:buClr>
                <a:srgbClr val="000000"/>
              </a:buClr>
              <a:defRPr/>
            </a:pPr>
            <a:r>
              <a:rPr lang="en-US" sz="900" kern="0" cap="all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«URALMASHPLANT» PJSC</a:t>
            </a:r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916" y="3157686"/>
            <a:ext cx="796523" cy="4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119" y="999059"/>
            <a:ext cx="688712" cy="332307"/>
          </a:xfrm>
          <a:prstGeom prst="rect">
            <a:avLst/>
          </a:prstGeom>
        </p:spPr>
      </p:pic>
      <p:pic>
        <p:nvPicPr>
          <p:cNvPr id="64" name="Picture 2374" descr="v_strane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449" y="3493789"/>
            <a:ext cx="410586" cy="6708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chart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70" y="3338118"/>
            <a:ext cx="621749" cy="710084"/>
          </a:xfrm>
          <a:prstGeom prst="rect">
            <a:avLst/>
          </a:prstGeom>
        </p:spPr>
      </p:pic>
      <p:pic>
        <p:nvPicPr>
          <p:cNvPr id="66" name="Picture 1054" descr="metinvest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402" y="4413889"/>
            <a:ext cx="1306784" cy="50090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28" y="2025956"/>
            <a:ext cx="1062938" cy="48531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345" y="1428812"/>
            <a:ext cx="1074720" cy="494617"/>
          </a:xfrm>
          <a:prstGeom prst="rect">
            <a:avLst/>
          </a:prstGeom>
        </p:spPr>
      </p:pic>
      <p:pic>
        <p:nvPicPr>
          <p:cNvPr id="69" name="Picture 4" descr="ÐÐ°ÑÑÐ¸Ð½ÐºÐ¸ Ð¿Ð¾ Ð·Ð°Ð¿ÑÐ¾ÑÑ ÐµÐ²ÑÐ¾ÑÐ¸Ð¼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804" y="2593800"/>
            <a:ext cx="1433995" cy="4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s://yt3.ggpht.com/a/AATXAJwlMsooObs9RsV6zcPqn5f6V_r7di4jidqAMUsw=s900-c-k-c0xffffffff-no-rj-m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800" y="3637174"/>
            <a:ext cx="601925" cy="6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2" y="509611"/>
            <a:ext cx="305447" cy="30538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4" y="1059148"/>
            <a:ext cx="305447" cy="305381"/>
          </a:xfrm>
          <a:prstGeom prst="rect">
            <a:avLst/>
          </a:prstGeom>
        </p:spPr>
      </p:pic>
      <p:pic>
        <p:nvPicPr>
          <p:cNvPr id="74" name="Picture 2" descr="https://kranmash-ekb.ru/upload/iblock/6e0/6e03bfecba4c31e4b6414dfa2eeea74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025" y="1011974"/>
            <a:ext cx="1186946" cy="4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https://www.spbstu.ru/upload/medialibrary/e5f/7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130" y="4389733"/>
            <a:ext cx="1246300" cy="4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949" y="2596579"/>
            <a:ext cx="727099" cy="50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89" y="2040680"/>
            <a:ext cx="721333" cy="478007"/>
          </a:xfrm>
          <a:prstGeom prst="rect">
            <a:avLst/>
          </a:prstGeom>
        </p:spPr>
      </p:pic>
      <p:pic>
        <p:nvPicPr>
          <p:cNvPr id="3" name="Picture 10" descr="https://mms.businesswire.com/media/20180619006114/en/664096/23/ENRC_logo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8052" y="2992361"/>
            <a:ext cx="827558" cy="6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578" y="1411918"/>
            <a:ext cx="985394" cy="535346"/>
          </a:xfrm>
          <a:prstGeom prst="rect">
            <a:avLst/>
          </a:prstGeom>
        </p:spPr>
      </p:pic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82692622-ECE6-43E1-B38F-DC7AC998902A}"/>
              </a:ext>
            </a:extLst>
          </p:cNvPr>
          <p:cNvCxnSpPr>
            <a:cxnSpLocks/>
          </p:cNvCxnSpPr>
          <p:nvPr/>
        </p:nvCxnSpPr>
        <p:spPr>
          <a:xfrm flipV="1">
            <a:off x="5840100" y="1211837"/>
            <a:ext cx="0" cy="365983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BB93E7D-FAB5-462E-AB5F-2676C1ABAD16}"/>
              </a:ext>
            </a:extLst>
          </p:cNvPr>
          <p:cNvSpPr txBox="1"/>
          <p:nvPr/>
        </p:nvSpPr>
        <p:spPr>
          <a:xfrm>
            <a:off x="755387" y="-512620"/>
            <a:ext cx="4572000" cy="4154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>
              <a:buClr>
                <a:srgbClr val="000000"/>
              </a:buClr>
              <a:defRPr sz="2100" b="0" kern="0" cap="all">
                <a:solidFill>
                  <a:srgbClr val="626974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>
              <a:defRPr sz="1517"/>
            </a:lvl2pPr>
            <a:lvl3pPr>
              <a:defRPr sz="1517"/>
            </a:lvl3pPr>
            <a:lvl4pPr>
              <a:defRPr sz="1517"/>
            </a:lvl4pPr>
            <a:lvl5pPr>
              <a:defRPr sz="1517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endParaRPr lang="ru-RU" dirty="0">
              <a:sym typeface="Arial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09F84DD-90DB-47B1-AB2A-5FC16A9F05F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84"/>
          <a:stretch/>
        </p:blipFill>
        <p:spPr>
          <a:xfrm>
            <a:off x="594840" y="2765496"/>
            <a:ext cx="603210" cy="357531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097BAB7-9770-462B-ACD7-5956E1305D5D}"/>
              </a:ext>
            </a:extLst>
          </p:cNvPr>
          <p:cNvSpPr/>
          <p:nvPr/>
        </p:nvSpPr>
        <p:spPr>
          <a:xfrm>
            <a:off x="1589621" y="3943533"/>
            <a:ext cx="41689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en-US" altLang="ru-RU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/>
                <a:sym typeface="Arial"/>
              </a:rPr>
              <a:t>Foundry manufacturing (branch of IZ-KARTEX) an manufacture with unique technical capabilities of producing large-capacity (up to 250 t) and large-sized castings.</a:t>
            </a:r>
          </a:p>
          <a:p>
            <a:pPr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en-US" altLang="ru-RU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/>
                <a:sym typeface="Arial"/>
              </a:rPr>
              <a:t>Castings are certified by Lloyd's Register (UK), Bureau Veritas (France), DNV (Norway), and the Russian Maritime Register of Shipping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A85FA46-2ACF-4122-A894-94E4CF763AF3}"/>
              </a:ext>
            </a:extLst>
          </p:cNvPr>
          <p:cNvSpPr/>
          <p:nvPr/>
        </p:nvSpPr>
        <p:spPr>
          <a:xfrm>
            <a:off x="1624585" y="1953592"/>
            <a:ext cx="4160316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History of «</a:t>
            </a:r>
            <a:r>
              <a:rPr lang="en-US" sz="1000" kern="0" dirty="0" err="1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Uralmashplant</a:t>
            </a: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» spans for more than 80 years.</a:t>
            </a:r>
          </a:p>
          <a:p>
            <a:pPr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«</a:t>
            </a:r>
            <a:r>
              <a:rPr lang="en-US" sz="1000" kern="0" dirty="0" err="1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Uralmashplant</a:t>
            </a: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» is the only manufacturer of dragline excavators,  and belt sintering machines in Russia</a:t>
            </a:r>
            <a:r>
              <a:rPr lang="ru-RU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.</a:t>
            </a: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 Manufacturer of crushing and grinding</a:t>
            </a:r>
            <a:r>
              <a:rPr lang="ru-RU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 </a:t>
            </a:r>
            <a:r>
              <a:rPr lang="cs-CZ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equipment.</a:t>
            </a:r>
            <a:r>
              <a:rPr lang="en-US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 </a:t>
            </a:r>
            <a:r>
              <a:rPr lang="ru-RU" sz="1000" kern="0" dirty="0">
                <a:solidFill>
                  <a:srgbClr val="000000"/>
                </a:solidFill>
                <a:latin typeface="Segoe UI Light" panose="020B0502040204020203" pitchFamily="34" charset="0"/>
                <a:cs typeface="Arial" pitchFamily="34" charset="0"/>
                <a:sym typeface="Arial"/>
              </a:rPr>
              <a:t>  </a:t>
            </a:r>
          </a:p>
        </p:txBody>
      </p:sp>
      <p:sp>
        <p:nvSpPr>
          <p:cNvPr id="92" name="Заголовок 1">
            <a:extLst>
              <a:ext uri="{FF2B5EF4-FFF2-40B4-BE49-F238E27FC236}">
                <a16:creationId xmlns:a16="http://schemas.microsoft.com/office/drawing/2014/main" id="{46D13808-9496-4FFC-A1E5-38D1E7530EE0}"/>
              </a:ext>
            </a:extLst>
          </p:cNvPr>
          <p:cNvSpPr txBox="1">
            <a:spLocks/>
          </p:cNvSpPr>
          <p:nvPr/>
        </p:nvSpPr>
        <p:spPr bwMode="auto">
          <a:xfrm>
            <a:off x="814255" y="1222717"/>
            <a:ext cx="7600775" cy="1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folHlink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defTabSz="118334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567062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6pPr>
            <a:lvl7pPr marL="1134120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7pPr>
            <a:lvl8pPr marL="1701179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8pPr>
            <a:lvl9pPr marL="2268241" algn="l" defTabSz="1110494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just" defTabSz="579580" fontAlgn="auto">
              <a:lnSpc>
                <a:spcPts val="1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900" b="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The Group unites two machine-building plants and one metallurgical plant.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D6F7264-F399-4E48-839E-3DEF6C0830BC}"/>
              </a:ext>
            </a:extLst>
          </p:cNvPr>
          <p:cNvSpPr txBox="1">
            <a:spLocks/>
          </p:cNvSpPr>
          <p:nvPr/>
        </p:nvSpPr>
        <p:spPr>
          <a:xfrm>
            <a:off x="195317" y="90929"/>
            <a:ext cx="6484529" cy="2426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022E64"/>
                </a:solidFill>
                <a:latin typeface="Calibri" panose="020F0502020204030204" pitchFamily="34" charset="0"/>
                <a:ea typeface="+mj-ea"/>
                <a:cs typeface="Arial" charset="0"/>
              </a:defRPr>
            </a:lvl1pPr>
            <a:lvl2pPr>
              <a:defRPr sz="1517"/>
            </a:lvl2pPr>
            <a:lvl3pPr>
              <a:defRPr sz="1517"/>
            </a:lvl3pPr>
            <a:lvl4pPr>
              <a:defRPr sz="1517"/>
            </a:lvl4pPr>
            <a:lvl5pPr>
              <a:defRPr sz="1517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2100" b="0" kern="0" cap="all" dirty="0">
                <a:solidFill>
                  <a:srgbClr val="626974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UZTM-KARTEX Group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DF2B6A4-30B5-425E-9A3C-0B840D945A5F}"/>
              </a:ext>
            </a:extLst>
          </p:cNvPr>
          <p:cNvGrpSpPr/>
          <p:nvPr/>
        </p:nvGrpSpPr>
        <p:grpSpPr>
          <a:xfrm>
            <a:off x="660439" y="1622781"/>
            <a:ext cx="612259" cy="353669"/>
            <a:chOff x="3598419" y="1347909"/>
            <a:chExt cx="796926" cy="384175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A82D9467-20DA-4B17-A4C8-93B4A46B9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419" y="1347909"/>
              <a:ext cx="796926" cy="384175"/>
            </a:xfrm>
            <a:custGeom>
              <a:avLst/>
              <a:gdLst>
                <a:gd name="T0" fmla="*/ 276 w 579"/>
                <a:gd name="T1" fmla="*/ 3 h 266"/>
                <a:gd name="T2" fmla="*/ 471 w 579"/>
                <a:gd name="T3" fmla="*/ 35 h 266"/>
                <a:gd name="T4" fmla="*/ 548 w 579"/>
                <a:gd name="T5" fmla="*/ 154 h 266"/>
                <a:gd name="T6" fmla="*/ 450 w 579"/>
                <a:gd name="T7" fmla="*/ 222 h 266"/>
                <a:gd name="T8" fmla="*/ 37 w 579"/>
                <a:gd name="T9" fmla="*/ 168 h 266"/>
                <a:gd name="T10" fmla="*/ 26 w 579"/>
                <a:gd name="T11" fmla="*/ 150 h 266"/>
                <a:gd name="T12" fmla="*/ 99 w 579"/>
                <a:gd name="T13" fmla="*/ 37 h 266"/>
                <a:gd name="T14" fmla="*/ 276 w 579"/>
                <a:gd name="T15" fmla="*/ 3 h 266"/>
                <a:gd name="T16" fmla="*/ 194 w 579"/>
                <a:gd name="T17" fmla="*/ 35 h 266"/>
                <a:gd name="T18" fmla="*/ 84 w 579"/>
                <a:gd name="T19" fmla="*/ 74 h 266"/>
                <a:gd name="T20" fmla="*/ 50 w 579"/>
                <a:gd name="T21" fmla="*/ 112 h 266"/>
                <a:gd name="T22" fmla="*/ 74 w 579"/>
                <a:gd name="T23" fmla="*/ 168 h 266"/>
                <a:gd name="T24" fmla="*/ 447 w 579"/>
                <a:gd name="T25" fmla="*/ 196 h 266"/>
                <a:gd name="T26" fmla="*/ 528 w 579"/>
                <a:gd name="T27" fmla="*/ 131 h 266"/>
                <a:gd name="T28" fmla="*/ 502 w 579"/>
                <a:gd name="T29" fmla="*/ 81 h 266"/>
                <a:gd name="T30" fmla="*/ 264 w 579"/>
                <a:gd name="T31" fmla="*/ 28 h 266"/>
                <a:gd name="T32" fmla="*/ 194 w 579"/>
                <a:gd name="T33" fmla="*/ 3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9" h="266">
                  <a:moveTo>
                    <a:pt x="276" y="3"/>
                  </a:moveTo>
                  <a:cubicBezTo>
                    <a:pt x="349" y="0"/>
                    <a:pt x="421" y="14"/>
                    <a:pt x="471" y="35"/>
                  </a:cubicBezTo>
                  <a:cubicBezTo>
                    <a:pt x="513" y="53"/>
                    <a:pt x="579" y="95"/>
                    <a:pt x="548" y="154"/>
                  </a:cubicBezTo>
                  <a:cubicBezTo>
                    <a:pt x="530" y="187"/>
                    <a:pt x="491" y="208"/>
                    <a:pt x="450" y="222"/>
                  </a:cubicBezTo>
                  <a:cubicBezTo>
                    <a:pt x="322" y="266"/>
                    <a:pt x="103" y="250"/>
                    <a:pt x="37" y="168"/>
                  </a:cubicBezTo>
                  <a:cubicBezTo>
                    <a:pt x="32" y="162"/>
                    <a:pt x="29" y="157"/>
                    <a:pt x="26" y="150"/>
                  </a:cubicBezTo>
                  <a:cubicBezTo>
                    <a:pt x="0" y="94"/>
                    <a:pt x="62" y="54"/>
                    <a:pt x="99" y="37"/>
                  </a:cubicBezTo>
                  <a:cubicBezTo>
                    <a:pt x="146" y="16"/>
                    <a:pt x="206" y="6"/>
                    <a:pt x="276" y="3"/>
                  </a:cubicBezTo>
                  <a:close/>
                  <a:moveTo>
                    <a:pt x="194" y="35"/>
                  </a:moveTo>
                  <a:cubicBezTo>
                    <a:pt x="152" y="42"/>
                    <a:pt x="112" y="56"/>
                    <a:pt x="84" y="74"/>
                  </a:cubicBezTo>
                  <a:cubicBezTo>
                    <a:pt x="70" y="84"/>
                    <a:pt x="55" y="95"/>
                    <a:pt x="50" y="112"/>
                  </a:cubicBezTo>
                  <a:cubicBezTo>
                    <a:pt x="43" y="138"/>
                    <a:pt x="59" y="156"/>
                    <a:pt x="74" y="168"/>
                  </a:cubicBezTo>
                  <a:cubicBezTo>
                    <a:pt x="149" y="229"/>
                    <a:pt x="341" y="236"/>
                    <a:pt x="447" y="196"/>
                  </a:cubicBezTo>
                  <a:cubicBezTo>
                    <a:pt x="478" y="185"/>
                    <a:pt x="522" y="164"/>
                    <a:pt x="528" y="131"/>
                  </a:cubicBezTo>
                  <a:cubicBezTo>
                    <a:pt x="532" y="107"/>
                    <a:pt x="517" y="93"/>
                    <a:pt x="502" y="81"/>
                  </a:cubicBezTo>
                  <a:cubicBezTo>
                    <a:pt x="453" y="42"/>
                    <a:pt x="358" y="24"/>
                    <a:pt x="264" y="28"/>
                  </a:cubicBezTo>
                  <a:cubicBezTo>
                    <a:pt x="239" y="29"/>
                    <a:pt x="216" y="31"/>
                    <a:pt x="19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defRPr/>
              </a:pPr>
              <a:endParaRPr lang="ru-RU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2FFEFBD6-B07D-4B2A-8213-FA3CEF4F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707" y="1403471"/>
              <a:ext cx="111125" cy="246063"/>
            </a:xfrm>
            <a:custGeom>
              <a:avLst/>
              <a:gdLst>
                <a:gd name="T0" fmla="*/ 81 w 81"/>
                <a:gd name="T1" fmla="*/ 7 h 171"/>
                <a:gd name="T2" fmla="*/ 81 w 81"/>
                <a:gd name="T3" fmla="*/ 29 h 171"/>
                <a:gd name="T4" fmla="*/ 55 w 81"/>
                <a:gd name="T5" fmla="*/ 27 h 171"/>
                <a:gd name="T6" fmla="*/ 55 w 81"/>
                <a:gd name="T7" fmla="*/ 169 h 171"/>
                <a:gd name="T8" fmla="*/ 28 w 81"/>
                <a:gd name="T9" fmla="*/ 171 h 171"/>
                <a:gd name="T10" fmla="*/ 28 w 81"/>
                <a:gd name="T11" fmla="*/ 25 h 171"/>
                <a:gd name="T12" fmla="*/ 1 w 81"/>
                <a:gd name="T13" fmla="*/ 24 h 171"/>
                <a:gd name="T14" fmla="*/ 2 w 81"/>
                <a:gd name="T15" fmla="*/ 1 h 171"/>
                <a:gd name="T16" fmla="*/ 81 w 81"/>
                <a:gd name="T17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71">
                  <a:moveTo>
                    <a:pt x="81" y="7"/>
                  </a:moveTo>
                  <a:cubicBezTo>
                    <a:pt x="81" y="14"/>
                    <a:pt x="81" y="22"/>
                    <a:pt x="81" y="29"/>
                  </a:cubicBezTo>
                  <a:cubicBezTo>
                    <a:pt x="72" y="29"/>
                    <a:pt x="64" y="28"/>
                    <a:pt x="55" y="27"/>
                  </a:cubicBezTo>
                  <a:cubicBezTo>
                    <a:pt x="55" y="74"/>
                    <a:pt x="55" y="122"/>
                    <a:pt x="55" y="169"/>
                  </a:cubicBezTo>
                  <a:cubicBezTo>
                    <a:pt x="46" y="169"/>
                    <a:pt x="37" y="170"/>
                    <a:pt x="28" y="171"/>
                  </a:cubicBezTo>
                  <a:cubicBezTo>
                    <a:pt x="28" y="122"/>
                    <a:pt x="28" y="74"/>
                    <a:pt x="28" y="25"/>
                  </a:cubicBezTo>
                  <a:cubicBezTo>
                    <a:pt x="20" y="24"/>
                    <a:pt x="10" y="25"/>
                    <a:pt x="1" y="24"/>
                  </a:cubicBezTo>
                  <a:cubicBezTo>
                    <a:pt x="2" y="17"/>
                    <a:pt x="0" y="7"/>
                    <a:pt x="2" y="1"/>
                  </a:cubicBezTo>
                  <a:cubicBezTo>
                    <a:pt x="31" y="0"/>
                    <a:pt x="57" y="2"/>
                    <a:pt x="8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defRPr/>
              </a:pPr>
              <a:endParaRPr lang="ru-RU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E1EFD0A-8138-4FDE-9544-80CB3D17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244" y="1397121"/>
              <a:ext cx="150813" cy="250825"/>
            </a:xfrm>
            <a:custGeom>
              <a:avLst/>
              <a:gdLst>
                <a:gd name="T0" fmla="*/ 83 w 109"/>
                <a:gd name="T1" fmla="*/ 90 h 174"/>
                <a:gd name="T2" fmla="*/ 104 w 109"/>
                <a:gd name="T3" fmla="*/ 119 h 174"/>
                <a:gd name="T4" fmla="*/ 53 w 109"/>
                <a:gd name="T5" fmla="*/ 172 h 174"/>
                <a:gd name="T6" fmla="*/ 1 w 109"/>
                <a:gd name="T7" fmla="*/ 167 h 174"/>
                <a:gd name="T8" fmla="*/ 8 w 109"/>
                <a:gd name="T9" fmla="*/ 143 h 174"/>
                <a:gd name="T10" fmla="*/ 74 w 109"/>
                <a:gd name="T11" fmla="*/ 120 h 174"/>
                <a:gd name="T12" fmla="*/ 14 w 109"/>
                <a:gd name="T13" fmla="*/ 103 h 174"/>
                <a:gd name="T14" fmla="*/ 14 w 109"/>
                <a:gd name="T15" fmla="*/ 79 h 174"/>
                <a:gd name="T16" fmla="*/ 73 w 109"/>
                <a:gd name="T17" fmla="*/ 64 h 174"/>
                <a:gd name="T18" fmla="*/ 43 w 109"/>
                <a:gd name="T19" fmla="*/ 33 h 174"/>
                <a:gd name="T20" fmla="*/ 6 w 109"/>
                <a:gd name="T21" fmla="*/ 38 h 174"/>
                <a:gd name="T22" fmla="*/ 0 w 109"/>
                <a:gd name="T23" fmla="*/ 15 h 174"/>
                <a:gd name="T24" fmla="*/ 103 w 109"/>
                <a:gd name="T25" fmla="*/ 62 h 174"/>
                <a:gd name="T26" fmla="*/ 83 w 109"/>
                <a:gd name="T27" fmla="*/ 9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74">
                  <a:moveTo>
                    <a:pt x="83" y="90"/>
                  </a:moveTo>
                  <a:cubicBezTo>
                    <a:pt x="92" y="98"/>
                    <a:pt x="102" y="106"/>
                    <a:pt x="104" y="119"/>
                  </a:cubicBezTo>
                  <a:cubicBezTo>
                    <a:pt x="108" y="147"/>
                    <a:pt x="84" y="169"/>
                    <a:pt x="53" y="172"/>
                  </a:cubicBezTo>
                  <a:cubicBezTo>
                    <a:pt x="36" y="174"/>
                    <a:pt x="19" y="168"/>
                    <a:pt x="1" y="167"/>
                  </a:cubicBezTo>
                  <a:cubicBezTo>
                    <a:pt x="3" y="158"/>
                    <a:pt x="5" y="151"/>
                    <a:pt x="8" y="143"/>
                  </a:cubicBezTo>
                  <a:cubicBezTo>
                    <a:pt x="36" y="151"/>
                    <a:pt x="83" y="149"/>
                    <a:pt x="74" y="120"/>
                  </a:cubicBezTo>
                  <a:cubicBezTo>
                    <a:pt x="68" y="103"/>
                    <a:pt x="42" y="102"/>
                    <a:pt x="14" y="103"/>
                  </a:cubicBezTo>
                  <a:cubicBezTo>
                    <a:pt x="14" y="95"/>
                    <a:pt x="14" y="87"/>
                    <a:pt x="14" y="79"/>
                  </a:cubicBezTo>
                  <a:cubicBezTo>
                    <a:pt x="40" y="78"/>
                    <a:pt x="67" y="80"/>
                    <a:pt x="73" y="64"/>
                  </a:cubicBezTo>
                  <a:cubicBezTo>
                    <a:pt x="79" y="47"/>
                    <a:pt x="63" y="34"/>
                    <a:pt x="43" y="33"/>
                  </a:cubicBezTo>
                  <a:cubicBezTo>
                    <a:pt x="30" y="32"/>
                    <a:pt x="18" y="37"/>
                    <a:pt x="6" y="38"/>
                  </a:cubicBezTo>
                  <a:cubicBezTo>
                    <a:pt x="5" y="30"/>
                    <a:pt x="3" y="22"/>
                    <a:pt x="0" y="15"/>
                  </a:cubicBezTo>
                  <a:cubicBezTo>
                    <a:pt x="48" y="0"/>
                    <a:pt x="109" y="15"/>
                    <a:pt x="103" y="62"/>
                  </a:cubicBezTo>
                  <a:cubicBezTo>
                    <a:pt x="101" y="75"/>
                    <a:pt x="92" y="82"/>
                    <a:pt x="83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defRPr/>
              </a:pPr>
              <a:endParaRPr lang="ru-RU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B3160BEC-D82D-4D9F-9BE4-FE1A36CF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295" y="1416171"/>
              <a:ext cx="185738" cy="222250"/>
            </a:xfrm>
            <a:custGeom>
              <a:avLst/>
              <a:gdLst>
                <a:gd name="T0" fmla="*/ 0 w 135"/>
                <a:gd name="T1" fmla="*/ 0 h 154"/>
                <a:gd name="T2" fmla="*/ 29 w 135"/>
                <a:gd name="T3" fmla="*/ 5 h 154"/>
                <a:gd name="T4" fmla="*/ 62 w 135"/>
                <a:gd name="T5" fmla="*/ 51 h 154"/>
                <a:gd name="T6" fmla="*/ 88 w 135"/>
                <a:gd name="T7" fmla="*/ 27 h 154"/>
                <a:gd name="T8" fmla="*/ 130 w 135"/>
                <a:gd name="T9" fmla="*/ 70 h 154"/>
                <a:gd name="T10" fmla="*/ 83 w 135"/>
                <a:gd name="T11" fmla="*/ 130 h 154"/>
                <a:gd name="T12" fmla="*/ 69 w 135"/>
                <a:gd name="T13" fmla="*/ 111 h 154"/>
                <a:gd name="T14" fmla="*/ 92 w 135"/>
                <a:gd name="T15" fmla="*/ 60 h 154"/>
                <a:gd name="T16" fmla="*/ 57 w 135"/>
                <a:gd name="T17" fmla="*/ 93 h 154"/>
                <a:gd name="T18" fmla="*/ 28 w 135"/>
                <a:gd name="T19" fmla="*/ 55 h 154"/>
                <a:gd name="T20" fmla="*/ 28 w 135"/>
                <a:gd name="T21" fmla="*/ 149 h 154"/>
                <a:gd name="T22" fmla="*/ 0 w 135"/>
                <a:gd name="T23" fmla="*/ 154 h 154"/>
                <a:gd name="T24" fmla="*/ 0 w 135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54">
                  <a:moveTo>
                    <a:pt x="0" y="0"/>
                  </a:moveTo>
                  <a:cubicBezTo>
                    <a:pt x="10" y="1"/>
                    <a:pt x="19" y="4"/>
                    <a:pt x="29" y="5"/>
                  </a:cubicBezTo>
                  <a:cubicBezTo>
                    <a:pt x="39" y="21"/>
                    <a:pt x="51" y="36"/>
                    <a:pt x="62" y="51"/>
                  </a:cubicBezTo>
                  <a:cubicBezTo>
                    <a:pt x="72" y="44"/>
                    <a:pt x="79" y="35"/>
                    <a:pt x="88" y="27"/>
                  </a:cubicBezTo>
                  <a:cubicBezTo>
                    <a:pt x="107" y="37"/>
                    <a:pt x="126" y="48"/>
                    <a:pt x="130" y="70"/>
                  </a:cubicBezTo>
                  <a:cubicBezTo>
                    <a:pt x="135" y="101"/>
                    <a:pt x="107" y="118"/>
                    <a:pt x="83" y="130"/>
                  </a:cubicBezTo>
                  <a:cubicBezTo>
                    <a:pt x="79" y="123"/>
                    <a:pt x="74" y="117"/>
                    <a:pt x="69" y="111"/>
                  </a:cubicBezTo>
                  <a:cubicBezTo>
                    <a:pt x="86" y="101"/>
                    <a:pt x="118" y="78"/>
                    <a:pt x="92" y="60"/>
                  </a:cubicBezTo>
                  <a:cubicBezTo>
                    <a:pt x="79" y="70"/>
                    <a:pt x="70" y="83"/>
                    <a:pt x="57" y="93"/>
                  </a:cubicBezTo>
                  <a:cubicBezTo>
                    <a:pt x="48" y="80"/>
                    <a:pt x="39" y="67"/>
                    <a:pt x="28" y="55"/>
                  </a:cubicBezTo>
                  <a:cubicBezTo>
                    <a:pt x="28" y="86"/>
                    <a:pt x="28" y="117"/>
                    <a:pt x="28" y="149"/>
                  </a:cubicBezTo>
                  <a:cubicBezTo>
                    <a:pt x="18" y="150"/>
                    <a:pt x="10" y="153"/>
                    <a:pt x="0" y="154"/>
                  </a:cubicBezTo>
                  <a:cubicBezTo>
                    <a:pt x="0" y="103"/>
                    <a:pt x="0" y="5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defRPr/>
              </a:pPr>
              <a:endParaRPr lang="ru-RU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C0A8BCE-399E-4133-8859-4366F269C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07" y="1420934"/>
              <a:ext cx="152400" cy="209550"/>
            </a:xfrm>
            <a:custGeom>
              <a:avLst/>
              <a:gdLst>
                <a:gd name="T0" fmla="*/ 109 w 111"/>
                <a:gd name="T1" fmla="*/ 0 h 144"/>
                <a:gd name="T2" fmla="*/ 109 w 111"/>
                <a:gd name="T3" fmla="*/ 1 h 144"/>
                <a:gd name="T4" fmla="*/ 109 w 111"/>
                <a:gd name="T5" fmla="*/ 94 h 144"/>
                <a:gd name="T6" fmla="*/ 109 w 111"/>
                <a:gd name="T7" fmla="*/ 124 h 144"/>
                <a:gd name="T8" fmla="*/ 76 w 111"/>
                <a:gd name="T9" fmla="*/ 140 h 144"/>
                <a:gd name="T10" fmla="*/ 27 w 111"/>
                <a:gd name="T11" fmla="*/ 118 h 144"/>
                <a:gd name="T12" fmla="*/ 42 w 111"/>
                <a:gd name="T13" fmla="*/ 98 h 144"/>
                <a:gd name="T14" fmla="*/ 79 w 111"/>
                <a:gd name="T15" fmla="*/ 114 h 144"/>
                <a:gd name="T16" fmla="*/ 81 w 111"/>
                <a:gd name="T17" fmla="*/ 87 h 144"/>
                <a:gd name="T18" fmla="*/ 27 w 111"/>
                <a:gd name="T19" fmla="*/ 85 h 144"/>
                <a:gd name="T20" fmla="*/ 14 w 111"/>
                <a:gd name="T21" fmla="*/ 42 h 144"/>
                <a:gd name="T22" fmla="*/ 43 w 111"/>
                <a:gd name="T23" fmla="*/ 23 h 144"/>
                <a:gd name="T24" fmla="*/ 57 w 111"/>
                <a:gd name="T25" fmla="*/ 44 h 144"/>
                <a:gd name="T26" fmla="*/ 37 w 111"/>
                <a:gd name="T27" fmla="*/ 59 h 144"/>
                <a:gd name="T28" fmla="*/ 80 w 111"/>
                <a:gd name="T29" fmla="*/ 62 h 144"/>
                <a:gd name="T30" fmla="*/ 81 w 111"/>
                <a:gd name="T31" fmla="*/ 9 h 144"/>
                <a:gd name="T32" fmla="*/ 109 w 111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44">
                  <a:moveTo>
                    <a:pt x="109" y="0"/>
                  </a:moveTo>
                  <a:cubicBezTo>
                    <a:pt x="109" y="0"/>
                    <a:pt x="109" y="0"/>
                    <a:pt x="109" y="1"/>
                  </a:cubicBezTo>
                  <a:cubicBezTo>
                    <a:pt x="109" y="30"/>
                    <a:pt x="109" y="63"/>
                    <a:pt x="109" y="94"/>
                  </a:cubicBezTo>
                  <a:cubicBezTo>
                    <a:pt x="109" y="104"/>
                    <a:pt x="111" y="116"/>
                    <a:pt x="109" y="124"/>
                  </a:cubicBezTo>
                  <a:cubicBezTo>
                    <a:pt x="107" y="134"/>
                    <a:pt x="91" y="144"/>
                    <a:pt x="76" y="140"/>
                  </a:cubicBezTo>
                  <a:cubicBezTo>
                    <a:pt x="60" y="135"/>
                    <a:pt x="45" y="124"/>
                    <a:pt x="27" y="118"/>
                  </a:cubicBezTo>
                  <a:cubicBezTo>
                    <a:pt x="32" y="111"/>
                    <a:pt x="37" y="105"/>
                    <a:pt x="42" y="98"/>
                  </a:cubicBezTo>
                  <a:cubicBezTo>
                    <a:pt x="55" y="103"/>
                    <a:pt x="65" y="110"/>
                    <a:pt x="79" y="114"/>
                  </a:cubicBezTo>
                  <a:cubicBezTo>
                    <a:pt x="83" y="108"/>
                    <a:pt x="80" y="96"/>
                    <a:pt x="81" y="87"/>
                  </a:cubicBezTo>
                  <a:cubicBezTo>
                    <a:pt x="62" y="83"/>
                    <a:pt x="42" y="90"/>
                    <a:pt x="27" y="85"/>
                  </a:cubicBezTo>
                  <a:cubicBezTo>
                    <a:pt x="11" y="79"/>
                    <a:pt x="0" y="58"/>
                    <a:pt x="14" y="42"/>
                  </a:cubicBezTo>
                  <a:cubicBezTo>
                    <a:pt x="22" y="34"/>
                    <a:pt x="34" y="32"/>
                    <a:pt x="43" y="23"/>
                  </a:cubicBezTo>
                  <a:cubicBezTo>
                    <a:pt x="48" y="30"/>
                    <a:pt x="53" y="37"/>
                    <a:pt x="57" y="44"/>
                  </a:cubicBezTo>
                  <a:cubicBezTo>
                    <a:pt x="51" y="49"/>
                    <a:pt x="42" y="52"/>
                    <a:pt x="37" y="59"/>
                  </a:cubicBezTo>
                  <a:cubicBezTo>
                    <a:pt x="43" y="66"/>
                    <a:pt x="66" y="61"/>
                    <a:pt x="80" y="62"/>
                  </a:cubicBezTo>
                  <a:cubicBezTo>
                    <a:pt x="82" y="46"/>
                    <a:pt x="80" y="26"/>
                    <a:pt x="81" y="9"/>
                  </a:cubicBezTo>
                  <a:cubicBezTo>
                    <a:pt x="90" y="6"/>
                    <a:pt x="100" y="4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defRPr/>
              </a:pPr>
              <a:endParaRPr lang="ru-RU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972FDA-F92B-45F8-B8E2-D1F6894D87C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34"/>
          <a:stretch/>
        </p:blipFill>
        <p:spPr>
          <a:xfrm>
            <a:off x="783660" y="3941440"/>
            <a:ext cx="407699" cy="508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29285-D473-44AD-8CDB-A65E346D42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90504" y="3812214"/>
            <a:ext cx="469836" cy="6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5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57BEDC5-C206-481A-B168-3C14FC978581}"/>
              </a:ext>
            </a:extLst>
          </p:cNvPr>
          <p:cNvSpPr txBox="1"/>
          <p:nvPr/>
        </p:nvSpPr>
        <p:spPr>
          <a:xfrm>
            <a:off x="2224919" y="4559412"/>
            <a:ext cx="2265045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Запуск ЭКГ-20км №1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70F218A-B866-47E1-BB84-B4C5986F261B}"/>
              </a:ext>
            </a:extLst>
          </p:cNvPr>
          <p:cNvSpPr txBox="1"/>
          <p:nvPr/>
        </p:nvSpPr>
        <p:spPr>
          <a:xfrm>
            <a:off x="4310724" y="462603"/>
            <a:ext cx="2510444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Запуск ЭКГ-20км №1</a:t>
            </a:r>
            <a:endParaRPr lang="ru-RU" sz="1400" dirty="0">
              <a:latin typeface="Candara"/>
              <a:cs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88354-9A83-464E-A267-0D12E8AC5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038" y="688946"/>
            <a:ext cx="4417961" cy="4388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BFA70-1B1C-4129-990B-F2BA88397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1" y="579108"/>
            <a:ext cx="4471996" cy="39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57BEDC5-C206-481A-B168-3C14FC978581}"/>
              </a:ext>
            </a:extLst>
          </p:cNvPr>
          <p:cNvSpPr txBox="1"/>
          <p:nvPr/>
        </p:nvSpPr>
        <p:spPr>
          <a:xfrm>
            <a:off x="3021332" y="4633154"/>
            <a:ext cx="2265045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Монтаж ЭШ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70F218A-B866-47E1-BB84-B4C5986F261B}"/>
              </a:ext>
            </a:extLst>
          </p:cNvPr>
          <p:cNvSpPr txBox="1"/>
          <p:nvPr/>
        </p:nvSpPr>
        <p:spPr>
          <a:xfrm>
            <a:off x="4387645" y="528350"/>
            <a:ext cx="2148205" cy="41870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35" algn="ctr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Шагающий экскаватор производства УЗТМ</a:t>
            </a:r>
            <a:endParaRPr sz="1400" dirty="0">
              <a:latin typeface="Candara"/>
              <a:cs typeface="Canda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CFB64-EAED-45F5-9A28-720D2FF6D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" y="579108"/>
            <a:ext cx="4417963" cy="3889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C9B781-A5CB-4ADB-97EF-D4010873D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039" y="1111216"/>
            <a:ext cx="4417963" cy="39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57BEDC5-C206-481A-B168-3C14FC978581}"/>
              </a:ext>
            </a:extLst>
          </p:cNvPr>
          <p:cNvSpPr txBox="1"/>
          <p:nvPr/>
        </p:nvSpPr>
        <p:spPr>
          <a:xfrm>
            <a:off x="2044931" y="4851086"/>
            <a:ext cx="2902233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Обслуживание ЭШ в </a:t>
            </a:r>
            <a:r>
              <a:rPr lang="cs-CZ" sz="1400" b="1" dirty="0">
                <a:solidFill>
                  <a:srgbClr val="9D231F"/>
                </a:solidFill>
                <a:latin typeface="Candara"/>
                <a:cs typeface="Candara"/>
              </a:rPr>
              <a:t>NCL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70F218A-B866-47E1-BB84-B4C5986F261B}"/>
              </a:ext>
            </a:extLst>
          </p:cNvPr>
          <p:cNvSpPr txBox="1"/>
          <p:nvPr/>
        </p:nvSpPr>
        <p:spPr>
          <a:xfrm>
            <a:off x="3497897" y="470916"/>
            <a:ext cx="2148205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35" algn="ctr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ЭШ</a:t>
            </a:r>
            <a:endParaRPr sz="1400" dirty="0">
              <a:latin typeface="Candara"/>
              <a:cs typeface="Canda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64C00-F3B3-462D-8907-D2CC2A826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964" y="794031"/>
            <a:ext cx="4582036" cy="428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E6717-BFDA-4CFF-BB67-EEAEDDB5A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7" y="532015"/>
            <a:ext cx="4312327" cy="40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2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57BEDC5-C206-481A-B168-3C14FC978581}"/>
              </a:ext>
            </a:extLst>
          </p:cNvPr>
          <p:cNvSpPr txBox="1"/>
          <p:nvPr/>
        </p:nvSpPr>
        <p:spPr>
          <a:xfrm>
            <a:off x="4411702" y="529778"/>
            <a:ext cx="3984153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ЭКГ-20км №1</a:t>
            </a:r>
            <a:r>
              <a:rPr lang="cs-CZ" sz="1400" b="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запущенная в августе 2022</a:t>
            </a:r>
            <a:endParaRPr sz="1400" dirty="0">
              <a:latin typeface="Candara"/>
              <a:cs typeface="Canda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72D55E-F18F-4860-B05C-0927545B4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" y="525012"/>
            <a:ext cx="4417963" cy="409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BC158-039D-428C-9B3A-AB9814156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989" y="756122"/>
            <a:ext cx="4417963" cy="4321308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82C42B69-C5CE-48A1-8B2C-7F78DF3F0F16}"/>
              </a:ext>
            </a:extLst>
          </p:cNvPr>
          <p:cNvSpPr txBox="1"/>
          <p:nvPr/>
        </p:nvSpPr>
        <p:spPr>
          <a:xfrm>
            <a:off x="2280982" y="4851086"/>
            <a:ext cx="3984153" cy="2263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lang="ru-RU" sz="1400" b="1" dirty="0">
                <a:solidFill>
                  <a:srgbClr val="9D231F"/>
                </a:solidFill>
                <a:latin typeface="Candara"/>
                <a:cs typeface="Candara"/>
              </a:rPr>
              <a:t>Монтаж ЭКГ-20км №2</a:t>
            </a:r>
            <a:endParaRPr sz="1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8077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54321-127E-4903-918A-AAFED9DCE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6" y="569422"/>
            <a:ext cx="7450312" cy="42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6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0574-A031-084B-8211-293E1B77D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690B-8A1B-E142-8B6A-4FD420656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886" y="1721814"/>
            <a:ext cx="3581400" cy="17529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UZTM-KARTEX Managing company</a:t>
            </a:r>
          </a:p>
          <a:p>
            <a:pPr algn="l"/>
            <a:r>
              <a:rPr lang="en-US" dirty="0"/>
              <a:t>123112, Moscow</a:t>
            </a:r>
            <a:r>
              <a:rPr lang="ru-RU" dirty="0"/>
              <a:t> </a:t>
            </a:r>
            <a:r>
              <a:rPr lang="en-US" dirty="0"/>
              <a:t>1st </a:t>
            </a:r>
            <a:r>
              <a:rPr lang="en-US" dirty="0" err="1"/>
              <a:t>Krasnogvardeysky</a:t>
            </a:r>
            <a:r>
              <a:rPr lang="en-US" dirty="0"/>
              <a:t> </a:t>
            </a:r>
            <a:r>
              <a:rPr lang="en-US" dirty="0" err="1"/>
              <a:t>proezd</a:t>
            </a:r>
            <a:r>
              <a:rPr lang="en-US" dirty="0"/>
              <a:t>, 15, floor 34 </a:t>
            </a:r>
          </a:p>
          <a:p>
            <a:pPr algn="l"/>
            <a:r>
              <a:rPr lang="en-US" dirty="0"/>
              <a:t>(Moscow-City, Mercury Tower)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info@uralmash-kartex.ru </a:t>
            </a:r>
            <a:br>
              <a:rPr lang="en-US" dirty="0"/>
            </a:br>
            <a:r>
              <a:rPr lang="en-US" dirty="0"/>
              <a:t>www. uralmash-kartex.ru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8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Geograf1"/>
          <p:cNvPicPr>
            <a:picLocks noChangeAspect="1" noChangeArrowheads="1"/>
          </p:cNvPicPr>
          <p:nvPr/>
        </p:nvPicPr>
        <p:blipFill rotWithShape="1"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063"/>
          <a:stretch/>
        </p:blipFill>
        <p:spPr bwMode="auto">
          <a:xfrm>
            <a:off x="884237" y="456361"/>
            <a:ext cx="8188325" cy="43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18" progId="TCLayout.ActiveDocument.1">
                  <p:embed/>
                </p:oleObj>
              </mc:Choice>
              <mc:Fallback>
                <p:oleObj name="think-cell Slide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r>
              <a:rPr lang="en-US" sz="1800" dirty="0">
                <a:sym typeface="Arial"/>
              </a:rPr>
              <a:t>MARKETS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047875" y="1273924"/>
            <a:ext cx="925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Poland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416800" y="2370886"/>
            <a:ext cx="809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S. Korea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352925" y="856411"/>
            <a:ext cx="9667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400" b="1" dirty="0">
                <a:latin typeface="Arial" pitchFamily="34" charset="0"/>
              </a:rPr>
              <a:t>Russia</a:t>
            </a: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7721600" y="234072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946275" y="3620249"/>
            <a:ext cx="965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Nigeria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619875" y="2686799"/>
            <a:ext cx="8064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China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5310187" y="3145586"/>
            <a:ext cx="836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India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1787525" y="2247061"/>
            <a:ext cx="966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1347787" y="1585074"/>
            <a:ext cx="1047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Germany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252412" y="2151811"/>
            <a:ext cx="647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Cuba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1725612" y="1759699"/>
            <a:ext cx="8318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Czech R.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1577975" y="2505824"/>
            <a:ext cx="760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Algeria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7777162" y="2191499"/>
            <a:ext cx="8080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Japan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2263775" y="815136"/>
            <a:ext cx="11636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Finland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4445000" y="2582024"/>
            <a:ext cx="611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Iran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562725" y="1942261"/>
            <a:ext cx="992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Mongolia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auto">
          <a:xfrm>
            <a:off x="2687637" y="2283574"/>
            <a:ext cx="965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Turkey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5" name="Text Box 81"/>
          <p:cNvSpPr txBox="1">
            <a:spLocks noChangeArrowheads="1"/>
          </p:cNvSpPr>
          <p:nvPr/>
        </p:nvSpPr>
        <p:spPr bwMode="auto">
          <a:xfrm>
            <a:off x="4505325" y="2302624"/>
            <a:ext cx="12049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Uzbekistan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52412" y="1164386"/>
            <a:ext cx="6461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USA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7993062" y="215181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6931025" y="2642349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6534150" y="193432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5602287" y="3088436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4383087" y="95166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4933950" y="2248649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3" name="Oval 13"/>
          <p:cNvSpPr>
            <a:spLocks noChangeArrowheads="1"/>
          </p:cNvSpPr>
          <p:nvPr/>
        </p:nvSpPr>
        <p:spPr bwMode="auto">
          <a:xfrm>
            <a:off x="4386262" y="265822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4" name="Oval 13"/>
          <p:cNvSpPr>
            <a:spLocks noChangeArrowheads="1"/>
          </p:cNvSpPr>
          <p:nvPr/>
        </p:nvSpPr>
        <p:spPr bwMode="auto">
          <a:xfrm>
            <a:off x="3529012" y="244391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3527425" y="2435974"/>
            <a:ext cx="685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Syria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66" name="Oval 13"/>
          <p:cNvSpPr>
            <a:spLocks noChangeArrowheads="1"/>
          </p:cNvSpPr>
          <p:nvPr/>
        </p:nvSpPr>
        <p:spPr bwMode="auto">
          <a:xfrm>
            <a:off x="3022600" y="2712199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7" name="Oval 13"/>
          <p:cNvSpPr>
            <a:spLocks noChangeArrowheads="1"/>
          </p:cNvSpPr>
          <p:nvPr/>
        </p:nvSpPr>
        <p:spPr bwMode="auto">
          <a:xfrm>
            <a:off x="3073400" y="223277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8" name="Oval 13"/>
          <p:cNvSpPr>
            <a:spLocks noChangeArrowheads="1"/>
          </p:cNvSpPr>
          <p:nvPr/>
        </p:nvSpPr>
        <p:spPr bwMode="auto">
          <a:xfrm>
            <a:off x="1619250" y="250582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2960687" y="1970836"/>
            <a:ext cx="107950" cy="1095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70" name="Rectangle 83"/>
          <p:cNvSpPr>
            <a:spLocks noChangeArrowheads="1"/>
          </p:cNvSpPr>
          <p:nvPr/>
        </p:nvSpPr>
        <p:spPr bwMode="auto">
          <a:xfrm>
            <a:off x="2890837" y="1934324"/>
            <a:ext cx="1073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Bulgary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71" name="Oval 13"/>
          <p:cNvSpPr>
            <a:spLocks noChangeArrowheads="1"/>
          </p:cNvSpPr>
          <p:nvPr/>
        </p:nvSpPr>
        <p:spPr bwMode="auto">
          <a:xfrm>
            <a:off x="2011362" y="364247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676525" y="2743949"/>
            <a:ext cx="76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Egypt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3163887" y="169937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74" name="Oval 13"/>
          <p:cNvSpPr>
            <a:spLocks noChangeArrowheads="1"/>
          </p:cNvSpPr>
          <p:nvPr/>
        </p:nvSpPr>
        <p:spPr bwMode="auto">
          <a:xfrm>
            <a:off x="2333625" y="174382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75" name="Oval 13"/>
          <p:cNvSpPr>
            <a:spLocks noChangeArrowheads="1"/>
          </p:cNvSpPr>
          <p:nvPr/>
        </p:nvSpPr>
        <p:spPr bwMode="auto">
          <a:xfrm>
            <a:off x="2782887" y="102151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76" name="Oval 13"/>
          <p:cNvSpPr>
            <a:spLocks noChangeArrowheads="1"/>
          </p:cNvSpPr>
          <p:nvPr/>
        </p:nvSpPr>
        <p:spPr bwMode="auto">
          <a:xfrm>
            <a:off x="2836862" y="1454899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2576512" y="1483474"/>
            <a:ext cx="12080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Belorussia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2209800" y="156126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0" name="Oval 13"/>
          <p:cNvSpPr>
            <a:spLocks noChangeArrowheads="1"/>
          </p:cNvSpPr>
          <p:nvPr/>
        </p:nvSpPr>
        <p:spPr bwMode="auto">
          <a:xfrm>
            <a:off x="2574925" y="146601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522287" y="238041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2" name="Oval 13"/>
          <p:cNvSpPr>
            <a:spLocks noChangeArrowheads="1"/>
          </p:cNvSpPr>
          <p:nvPr/>
        </p:nvSpPr>
        <p:spPr bwMode="auto">
          <a:xfrm>
            <a:off x="363537" y="2528049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3" name="Oval 13"/>
          <p:cNvSpPr>
            <a:spLocks noChangeArrowheads="1"/>
          </p:cNvSpPr>
          <p:nvPr/>
        </p:nvSpPr>
        <p:spPr bwMode="auto">
          <a:xfrm>
            <a:off x="363537" y="138346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4" name="Oval 13"/>
          <p:cNvSpPr>
            <a:spLocks noChangeArrowheads="1"/>
          </p:cNvSpPr>
          <p:nvPr/>
        </p:nvSpPr>
        <p:spPr bwMode="auto">
          <a:xfrm>
            <a:off x="2578100" y="196766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2506662" y="1715249"/>
            <a:ext cx="10318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Ukrain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2089150" y="1988299"/>
            <a:ext cx="763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Serbia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244475" y="2601074"/>
            <a:ext cx="9826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7" tIns="45684" rIns="91377" bIns="45684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Guatemala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88" name="Oval 13"/>
          <p:cNvSpPr>
            <a:spLocks noChangeArrowheads="1"/>
          </p:cNvSpPr>
          <p:nvPr/>
        </p:nvSpPr>
        <p:spPr bwMode="auto">
          <a:xfrm>
            <a:off x="7767637" y="3955211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89" name="Rectangle 18"/>
          <p:cNvSpPr>
            <a:spLocks noChangeArrowheads="1"/>
          </p:cNvSpPr>
          <p:nvPr/>
        </p:nvSpPr>
        <p:spPr bwMode="auto">
          <a:xfrm>
            <a:off x="7610475" y="3723436"/>
            <a:ext cx="11239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Indonesia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90" name="Oval 13"/>
          <p:cNvSpPr>
            <a:spLocks noChangeArrowheads="1"/>
          </p:cNvSpPr>
          <p:nvPr/>
        </p:nvSpPr>
        <p:spPr bwMode="auto">
          <a:xfrm>
            <a:off x="7053262" y="364247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6400800" y="3677399"/>
            <a:ext cx="11239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Vietnam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92" name="Rectangle 82"/>
          <p:cNvSpPr>
            <a:spLocks noChangeArrowheads="1"/>
          </p:cNvSpPr>
          <p:nvPr/>
        </p:nvSpPr>
        <p:spPr bwMode="auto">
          <a:xfrm>
            <a:off x="4818062" y="1797799"/>
            <a:ext cx="1122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100" b="1">
                <a:latin typeface="Arial" pitchFamily="34" charset="0"/>
              </a:rPr>
              <a:t>Kazakhstan </a:t>
            </a:r>
            <a:endParaRPr lang="ru-RU" altLang="ru-RU" sz="1100" b="1">
              <a:latin typeface="Arial" pitchFamily="34" charset="0"/>
            </a:endParaRPr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4902200" y="1851774"/>
            <a:ext cx="107950" cy="107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94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72"/>
          <a:stretch>
            <a:fillRect/>
          </a:stretch>
        </p:blipFill>
        <p:spPr bwMode="auto">
          <a:xfrm>
            <a:off x="3173411" y="659103"/>
            <a:ext cx="427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" r="71237" b="3583"/>
          <a:stretch>
            <a:fillRect/>
          </a:stretch>
        </p:blipFill>
        <p:spPr bwMode="auto">
          <a:xfrm>
            <a:off x="4290813" y="1334249"/>
            <a:ext cx="488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Рисунок 7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152" y="684552"/>
            <a:ext cx="282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TextBox 3"/>
          <p:cNvSpPr txBox="1">
            <a:spLocks noChangeArrowheads="1"/>
          </p:cNvSpPr>
          <p:nvPr/>
        </p:nvSpPr>
        <p:spPr bwMode="auto">
          <a:xfrm>
            <a:off x="3600449" y="4256150"/>
            <a:ext cx="5322888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aseline="0"/>
            </a:lvl2pPr>
            <a:lvl3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baseline="0"/>
            </a:lvl3pPr>
            <a:lvl4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aseline="0"/>
            </a:lvl4pPr>
            <a:lvl5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aseline="0"/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n-US" altLang="ru-RU" dirty="0">
                <a:solidFill>
                  <a:srgbClr val="AD3338"/>
                </a:solidFill>
              </a:rPr>
              <a:t>Our equipment is in operation in more that 40 countries worldwide</a:t>
            </a:r>
            <a:endParaRPr lang="ru-RU" altLang="ru-RU" dirty="0">
              <a:solidFill>
                <a:srgbClr val="AD3338"/>
              </a:solidFill>
            </a:endParaRP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3524250" y="1262402"/>
            <a:ext cx="966787" cy="2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050" b="1" dirty="0">
                <a:latin typeface="Arial" pitchFamily="34" charset="0"/>
              </a:rPr>
              <a:t>Moscow</a:t>
            </a:r>
            <a:endParaRPr lang="ru-RU" altLang="ru-RU" sz="1050" b="1" dirty="0"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041" y="1142956"/>
            <a:ext cx="470693" cy="470693"/>
          </a:xfrm>
          <a:prstGeom prst="rect">
            <a:avLst/>
          </a:prstGeom>
        </p:spPr>
      </p:pic>
      <p:sp>
        <p:nvSpPr>
          <p:cNvPr id="98" name="Rectangle 8">
            <a:extLst>
              <a:ext uri="{FF2B5EF4-FFF2-40B4-BE49-F238E27FC236}">
                <a16:creationId xmlns:a16="http://schemas.microsoft.com/office/drawing/2014/main" id="{D9412744-F04A-41BB-A48E-BDF9268F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" y="979509"/>
            <a:ext cx="1204912" cy="2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050" b="1" dirty="0">
                <a:latin typeface="Arial" pitchFamily="34" charset="0"/>
              </a:rPr>
              <a:t>St. Petersburg</a:t>
            </a:r>
            <a:endParaRPr lang="ru-RU" altLang="ru-RU" sz="1050" b="1" dirty="0">
              <a:latin typeface="Arial" pitchFamily="34" charset="0"/>
            </a:endParaRP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08E0CDBA-D808-4F7F-A418-3862EFA9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1560354"/>
            <a:ext cx="1204912" cy="2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12" tIns="46002" rIns="92012" bIns="4600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050" b="1" dirty="0">
                <a:latin typeface="Arial" pitchFamily="34" charset="0"/>
              </a:rPr>
              <a:t>Ekaterinburg</a:t>
            </a:r>
            <a:endParaRPr lang="ru-RU" altLang="ru-RU" sz="1050" b="1" dirty="0">
              <a:latin typeface="Arial" pitchFamily="34" charset="0"/>
            </a:endParaRP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33D13790-33F6-4C76-BC39-6432F261AAFC}"/>
              </a:ext>
            </a:extLst>
          </p:cNvPr>
          <p:cNvSpPr/>
          <p:nvPr/>
        </p:nvSpPr>
        <p:spPr>
          <a:xfrm>
            <a:off x="3299460" y="1038181"/>
            <a:ext cx="128191" cy="12138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Звезда: 5 точек 99">
            <a:extLst>
              <a:ext uri="{FF2B5EF4-FFF2-40B4-BE49-F238E27FC236}">
                <a16:creationId xmlns:a16="http://schemas.microsoft.com/office/drawing/2014/main" id="{E00BBCE7-DCD8-4191-BF6C-A70559CEA1AF}"/>
              </a:ext>
            </a:extLst>
          </p:cNvPr>
          <p:cNvSpPr/>
          <p:nvPr/>
        </p:nvSpPr>
        <p:spPr>
          <a:xfrm>
            <a:off x="3750072" y="1466867"/>
            <a:ext cx="128191" cy="12138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Звезда: 5 точек 100">
            <a:extLst>
              <a:ext uri="{FF2B5EF4-FFF2-40B4-BE49-F238E27FC236}">
                <a16:creationId xmlns:a16="http://schemas.microsoft.com/office/drawing/2014/main" id="{E417EB8F-004D-41F1-849A-6B1D4D6BC6E2}"/>
              </a:ext>
            </a:extLst>
          </p:cNvPr>
          <p:cNvSpPr/>
          <p:nvPr/>
        </p:nvSpPr>
        <p:spPr>
          <a:xfrm>
            <a:off x="4440276" y="1610019"/>
            <a:ext cx="128191" cy="12138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9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102" name="object 3">
            <a:extLst>
              <a:ext uri="{FF2B5EF4-FFF2-40B4-BE49-F238E27FC236}">
                <a16:creationId xmlns:a16="http://schemas.microsoft.com/office/drawing/2014/main" id="{3E53C1CD-E050-4A40-9572-4CB2EB19355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4754" y="449521"/>
            <a:ext cx="4410076" cy="2222050"/>
          </a:xfrm>
          <a:prstGeom prst="rect">
            <a:avLst/>
          </a:prstGeom>
        </p:spPr>
      </p:pic>
      <p:sp>
        <p:nvSpPr>
          <p:cNvPr id="103" name="object 2">
            <a:extLst>
              <a:ext uri="{FF2B5EF4-FFF2-40B4-BE49-F238E27FC236}">
                <a16:creationId xmlns:a16="http://schemas.microsoft.com/office/drawing/2014/main" id="{FFE69409-F614-4FC5-AD56-0534519394BE}"/>
              </a:ext>
            </a:extLst>
          </p:cNvPr>
          <p:cNvSpPr txBox="1"/>
          <p:nvPr/>
        </p:nvSpPr>
        <p:spPr>
          <a:xfrm>
            <a:off x="2549648" y="3175847"/>
            <a:ext cx="4041775" cy="1046083"/>
          </a:xfrm>
          <a:prstGeom prst="rect">
            <a:avLst/>
          </a:prstGeom>
        </p:spPr>
        <p:txBody>
          <a:bodyPr vert="horz" wrap="square" lIns="0" tIns="23585" rIns="0" bIns="0" rtlCol="0">
            <a:spAutoFit/>
          </a:bodyPr>
          <a:lstStyle/>
          <a:p>
            <a:pPr marL="9072" marR="3629" indent="205472">
              <a:lnSpc>
                <a:spcPts val="1286"/>
              </a:lnSpc>
              <a:spcBef>
                <a:spcPts val="185"/>
              </a:spcBef>
            </a:pP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Посещение</a:t>
            </a:r>
            <a:r>
              <a:rPr sz="1143" b="1" i="1" spc="5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этого</a:t>
            </a:r>
            <a:r>
              <a:rPr sz="1143" b="1" i="1" spc="5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величественного</a:t>
            </a:r>
            <a:r>
              <a:rPr sz="1143" b="1" i="1" spc="5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завода</a:t>
            </a:r>
            <a:r>
              <a:rPr sz="1143" b="1" i="1" spc="5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было</a:t>
            </a:r>
            <a:r>
              <a:rPr sz="1143" b="1" i="1" spc="5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для</a:t>
            </a:r>
            <a:r>
              <a:rPr sz="1143" b="1" i="1" spc="5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нас </a:t>
            </a:r>
            <a:r>
              <a:rPr sz="1143" b="1" i="1" spc="-232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очень</a:t>
            </a:r>
            <a:r>
              <a:rPr sz="1143" b="1" i="1" spc="-32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интересно</a:t>
            </a:r>
            <a:r>
              <a:rPr sz="1143" b="1" i="1" spc="-29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spc="-4" dirty="0">
                <a:solidFill>
                  <a:srgbClr val="9D231F"/>
                </a:solidFill>
                <a:latin typeface="Candara"/>
                <a:cs typeface="Candara"/>
              </a:rPr>
              <a:t>и</a:t>
            </a:r>
            <a:r>
              <a:rPr sz="1143" b="1" i="1" spc="-25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поучительно.</a:t>
            </a:r>
            <a:endParaRPr sz="1143" dirty="0">
              <a:latin typeface="Candara"/>
              <a:cs typeface="Candara"/>
            </a:endParaRPr>
          </a:p>
          <a:p>
            <a:pPr marL="9072" marR="3629" indent="205472">
              <a:lnSpc>
                <a:spcPts val="1286"/>
              </a:lnSpc>
              <a:spcBef>
                <a:spcPts val="261"/>
              </a:spcBef>
              <a:tabLst>
                <a:tab pos="967487" algn="l"/>
                <a:tab pos="1306312" algn="l"/>
                <a:tab pos="2092367" algn="l"/>
                <a:tab pos="2757316" algn="l"/>
                <a:tab pos="3108841" algn="l"/>
                <a:tab pos="3784222" algn="l"/>
              </a:tabLst>
            </a:pP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Директор	был	настолько	любезен,	что	обьяснил	нам  действие</a:t>
            </a:r>
            <a:r>
              <a:rPr sz="1143" b="1" i="1" spc="-36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огромных</a:t>
            </a:r>
            <a:r>
              <a:rPr sz="1143" b="1" i="1" spc="-32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станков;</a:t>
            </a:r>
            <a:r>
              <a:rPr sz="1143" b="1" i="1" spc="-32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spc="-4" dirty="0">
                <a:solidFill>
                  <a:srgbClr val="9D231F"/>
                </a:solidFill>
                <a:latin typeface="Candara"/>
                <a:cs typeface="Candara"/>
              </a:rPr>
              <a:t>мы</a:t>
            </a:r>
            <a:r>
              <a:rPr sz="1143" b="1" i="1" spc="-29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признательны</a:t>
            </a:r>
            <a:r>
              <a:rPr sz="1143" b="1" i="1" spc="-32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ему</a:t>
            </a:r>
            <a:r>
              <a:rPr sz="1143" b="1" i="1" spc="-29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за</a:t>
            </a:r>
            <a:r>
              <a:rPr sz="1143" b="1" i="1" spc="-29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это.</a:t>
            </a:r>
            <a:endParaRPr sz="1143" dirty="0">
              <a:latin typeface="Candara"/>
              <a:cs typeface="Candara"/>
            </a:endParaRPr>
          </a:p>
          <a:p>
            <a:pPr marL="238130">
              <a:spcBef>
                <a:spcPts val="1054"/>
              </a:spcBef>
              <a:tabLst>
                <a:tab pos="2589037" algn="l"/>
              </a:tabLst>
            </a:pPr>
            <a:r>
              <a:rPr sz="1143" i="1" dirty="0">
                <a:solidFill>
                  <a:srgbClr val="9D231F"/>
                </a:solidFill>
                <a:latin typeface="Candara"/>
                <a:cs typeface="Candara"/>
              </a:rPr>
              <a:t>Июнь</a:t>
            </a:r>
            <a:r>
              <a:rPr sz="1143" i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i="1" dirty="0">
                <a:solidFill>
                  <a:srgbClr val="9D231F"/>
                </a:solidFill>
                <a:latin typeface="Candara"/>
                <a:cs typeface="Candara"/>
              </a:rPr>
              <a:t>18,</a:t>
            </a:r>
            <a:r>
              <a:rPr sz="1143" i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i="1" dirty="0">
                <a:solidFill>
                  <a:srgbClr val="9D231F"/>
                </a:solidFill>
                <a:latin typeface="Candara"/>
                <a:cs typeface="Candara"/>
              </a:rPr>
              <a:t>1955	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Джавахарлал</a:t>
            </a:r>
            <a:r>
              <a:rPr sz="1143" b="1" i="1" spc="-1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i="1" dirty="0">
                <a:solidFill>
                  <a:srgbClr val="9D231F"/>
                </a:solidFill>
                <a:latin typeface="Candara"/>
                <a:cs typeface="Candara"/>
              </a:rPr>
              <a:t>Неру</a:t>
            </a:r>
            <a:endParaRPr sz="1143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825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A0B2119C-5145-4122-BFFE-25857D26BB2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004" y="567686"/>
            <a:ext cx="6519868" cy="4509743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05B14DE5-9988-48FF-8B12-696DF819AFF2}"/>
              </a:ext>
            </a:extLst>
          </p:cNvPr>
          <p:cNvSpPr txBox="1"/>
          <p:nvPr/>
        </p:nvSpPr>
        <p:spPr>
          <a:xfrm>
            <a:off x="6688854" y="574351"/>
            <a:ext cx="2265045" cy="6311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0" marR="132080" indent="323850">
              <a:lnSpc>
                <a:spcPts val="1540"/>
              </a:lnSpc>
              <a:spcBef>
                <a:spcPts val="265"/>
              </a:spcBef>
            </a:pP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Visit of the Indian </a:t>
            </a:r>
            <a:r>
              <a:rPr sz="1400" b="1" spc="5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Prime</a:t>
            </a:r>
            <a:r>
              <a:rPr sz="1400" b="1" spc="-25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Minister</a:t>
            </a:r>
            <a:r>
              <a:rPr sz="1400" b="1" spc="-25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9D231F"/>
                </a:solidFill>
                <a:latin typeface="Candara"/>
                <a:cs typeface="Candara"/>
              </a:rPr>
              <a:t>Jawaharlal</a:t>
            </a:r>
            <a:endParaRPr sz="1400" dirty="0">
              <a:latin typeface="Candara"/>
              <a:cs typeface="Candara"/>
            </a:endParaRPr>
          </a:p>
          <a:p>
            <a:pPr marL="12700">
              <a:lnSpc>
                <a:spcPts val="1520"/>
              </a:lnSpc>
            </a:pP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Nehru</a:t>
            </a:r>
            <a:r>
              <a:rPr sz="1400" b="1" spc="-30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to</a:t>
            </a:r>
            <a:r>
              <a:rPr sz="1400" b="1" spc="-30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Uralmashplant,</a:t>
            </a:r>
            <a:r>
              <a:rPr sz="1400" b="1" spc="-30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9D231F"/>
                </a:solidFill>
                <a:latin typeface="Candara"/>
                <a:cs typeface="Candara"/>
              </a:rPr>
              <a:t>1955</a:t>
            </a:r>
            <a:endParaRPr sz="1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06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C32AD252-4498-406C-8FC8-3E462C3146F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98" y="565416"/>
            <a:ext cx="6476244" cy="4512014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9B40AD56-C8D3-4862-8F5C-92A54CDFDD17}"/>
              </a:ext>
            </a:extLst>
          </p:cNvPr>
          <p:cNvSpPr txBox="1"/>
          <p:nvPr/>
        </p:nvSpPr>
        <p:spPr>
          <a:xfrm>
            <a:off x="6591872" y="565416"/>
            <a:ext cx="2469630" cy="347714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Meeting</a:t>
            </a:r>
            <a:r>
              <a:rPr sz="11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of</a:t>
            </a:r>
            <a:r>
              <a:rPr sz="11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Uralmash</a:t>
            </a:r>
            <a:r>
              <a:rPr sz="11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employees</a:t>
            </a:r>
            <a:r>
              <a:rPr sz="11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with</a:t>
            </a:r>
            <a:r>
              <a:rPr sz="11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the</a:t>
            </a:r>
            <a:r>
              <a:rPr sz="11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Indian</a:t>
            </a:r>
            <a:r>
              <a:rPr sz="11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film</a:t>
            </a:r>
            <a:r>
              <a:rPr sz="11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star</a:t>
            </a:r>
            <a:r>
              <a:rPr sz="11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Raj</a:t>
            </a:r>
            <a:r>
              <a:rPr sz="11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spc="-11" dirty="0">
                <a:solidFill>
                  <a:srgbClr val="9D231F"/>
                </a:solidFill>
                <a:latin typeface="Candara"/>
                <a:cs typeface="Candara"/>
              </a:rPr>
              <a:t>Kapoor,</a:t>
            </a:r>
            <a:r>
              <a:rPr sz="11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9D231F"/>
                </a:solidFill>
                <a:latin typeface="Candara"/>
                <a:cs typeface="Candara"/>
              </a:rPr>
              <a:t>1960</a:t>
            </a:r>
            <a:endParaRPr sz="11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6588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92A9F81-28DA-4096-B10B-1742521E6DA7}"/>
              </a:ext>
            </a:extLst>
          </p:cNvPr>
          <p:cNvSpPr txBox="1"/>
          <p:nvPr/>
        </p:nvSpPr>
        <p:spPr>
          <a:xfrm>
            <a:off x="6018359" y="565416"/>
            <a:ext cx="1773789" cy="193276"/>
          </a:xfrm>
          <a:prstGeom prst="rect">
            <a:avLst/>
          </a:prstGeom>
        </p:spPr>
        <p:txBody>
          <a:bodyPr vert="horz" wrap="square" lIns="0" tIns="26307" rIns="0" bIns="0" rtlCol="0">
            <a:spAutoFit/>
          </a:bodyPr>
          <a:lstStyle/>
          <a:p>
            <a:pPr marL="87994" marR="3629" indent="-79377">
              <a:lnSpc>
                <a:spcPts val="1257"/>
              </a:lnSpc>
              <a:spcBef>
                <a:spcPts val="207"/>
              </a:spcBef>
            </a:pP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Mining shovel  EKG-4,</a:t>
            </a:r>
            <a:r>
              <a:rPr sz="1143" b="1" spc="-2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1964</a:t>
            </a:r>
            <a:endParaRPr sz="1143" dirty="0">
              <a:latin typeface="Candara"/>
              <a:cs typeface="Candara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A102D48-47B3-4F36-B988-951AA9C65E4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704" y="551908"/>
            <a:ext cx="5866656" cy="45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3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C798CDA0-1A2D-4D23-ACE2-300DEE74457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226" y="563541"/>
            <a:ext cx="5623431" cy="4407470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192A9F81-28DA-4096-B10B-1742521E6DA7}"/>
              </a:ext>
            </a:extLst>
          </p:cNvPr>
          <p:cNvSpPr txBox="1"/>
          <p:nvPr/>
        </p:nvSpPr>
        <p:spPr>
          <a:xfrm>
            <a:off x="6018359" y="565416"/>
            <a:ext cx="1773789" cy="193276"/>
          </a:xfrm>
          <a:prstGeom prst="rect">
            <a:avLst/>
          </a:prstGeom>
        </p:spPr>
        <p:txBody>
          <a:bodyPr vert="horz" wrap="square" lIns="0" tIns="26307" rIns="0" bIns="0" rtlCol="0">
            <a:spAutoFit/>
          </a:bodyPr>
          <a:lstStyle/>
          <a:p>
            <a:pPr marL="87994" marR="3629" indent="-79377">
              <a:lnSpc>
                <a:spcPts val="1257"/>
              </a:lnSpc>
              <a:spcBef>
                <a:spcPts val="207"/>
              </a:spcBef>
            </a:pP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Mining shovel  EKG-4,</a:t>
            </a:r>
            <a:r>
              <a:rPr sz="1143" b="1" spc="-21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1964</a:t>
            </a:r>
            <a:endParaRPr sz="1143" dirty="0">
              <a:latin typeface="Candara"/>
              <a:cs typeface="Candar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6475CAA-1C50-4B78-9895-D49D7CD8C069}"/>
              </a:ext>
            </a:extLst>
          </p:cNvPr>
          <p:cNvSpPr txBox="1"/>
          <p:nvPr/>
        </p:nvSpPr>
        <p:spPr>
          <a:xfrm>
            <a:off x="6018359" y="2037179"/>
            <a:ext cx="1492250" cy="359989"/>
          </a:xfrm>
          <a:prstGeom prst="rect">
            <a:avLst/>
          </a:prstGeom>
        </p:spPr>
        <p:txBody>
          <a:bodyPr vert="horz" wrap="square" lIns="0" tIns="26307" rIns="0" bIns="0" rtlCol="0">
            <a:spAutoFit/>
          </a:bodyPr>
          <a:lstStyle/>
          <a:p>
            <a:pPr marL="395069" marR="3629" indent="-386451">
              <a:lnSpc>
                <a:spcPts val="1257"/>
              </a:lnSpc>
              <a:spcBef>
                <a:spcPts val="207"/>
              </a:spcBef>
            </a:pP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Карьерный экскаватор  ЭКГ-4,</a:t>
            </a:r>
            <a:r>
              <a:rPr sz="1143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143" b="1" dirty="0">
                <a:solidFill>
                  <a:srgbClr val="9D231F"/>
                </a:solidFill>
                <a:latin typeface="Candara"/>
                <a:cs typeface="Candara"/>
              </a:rPr>
              <a:t>1964</a:t>
            </a:r>
            <a:endParaRPr sz="1143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3824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 bwMode="auto">
          <a:xfrm>
            <a:off x="0" y="66070"/>
            <a:ext cx="7525127" cy="2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69" tIns="24458" rIns="97833" bIns="31801"/>
          <a:lstStyle>
            <a:defPPr>
              <a:defRPr lang="ru-RU"/>
            </a:defPPr>
            <a:lvl1pPr indent="355600" defTabSz="633062">
              <a:buClr>
                <a:srgbClr val="000000"/>
              </a:buClr>
              <a:defRPr sz="1731" b="0" kern="0">
                <a:solidFill>
                  <a:schemeClr val="bg1"/>
                </a:solidFill>
                <a:latin typeface="Segoe UI Light" panose="020B0502040204020203" pitchFamily="34" charset="0"/>
                <a:ea typeface="PT Root UI Bold" pitchFamily="34" charset="-52"/>
                <a:cs typeface="Segoe UI Light" panose="020B0502040204020203" pitchFamily="34" charset="0"/>
              </a:defRPr>
            </a:lvl1pPr>
          </a:lstStyle>
          <a:p>
            <a:endParaRPr lang="en-US" sz="1800" dirty="0">
              <a:sym typeface="Arial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D88C4EF2-CCAD-4947-BD8C-A76971AE703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27" y="565416"/>
            <a:ext cx="6054691" cy="451201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97B45A2-E016-4520-880C-471D693A90ED}"/>
              </a:ext>
            </a:extLst>
          </p:cNvPr>
          <p:cNvSpPr txBox="1"/>
          <p:nvPr/>
        </p:nvSpPr>
        <p:spPr>
          <a:xfrm>
            <a:off x="6335450" y="565416"/>
            <a:ext cx="1555750" cy="447467"/>
          </a:xfrm>
          <a:prstGeom prst="rect">
            <a:avLst/>
          </a:prstGeom>
        </p:spPr>
        <p:txBody>
          <a:bodyPr vert="horz" wrap="square" lIns="0" tIns="24039" rIns="0" bIns="0" rtlCol="0">
            <a:spAutoFit/>
          </a:bodyPr>
          <a:lstStyle/>
          <a:p>
            <a:pPr marL="9072" marR="3629" algn="ctr">
              <a:lnSpc>
                <a:spcPts val="1100"/>
              </a:lnSpc>
              <a:spcBef>
                <a:spcPts val="189"/>
              </a:spcBef>
            </a:pP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Erection</a:t>
            </a:r>
            <a:r>
              <a:rPr sz="10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of</a:t>
            </a: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walking</a:t>
            </a:r>
            <a:r>
              <a:rPr sz="10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dragline </a:t>
            </a:r>
            <a:r>
              <a:rPr sz="1000" b="1" spc="-20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ESH-15.90A</a:t>
            </a: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No.</a:t>
            </a: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101</a:t>
            </a:r>
            <a:endParaRPr sz="1000" dirty="0">
              <a:latin typeface="Candara"/>
              <a:cs typeface="Candara"/>
            </a:endParaRPr>
          </a:p>
          <a:p>
            <a:pPr algn="ctr">
              <a:lnSpc>
                <a:spcPts val="1086"/>
              </a:lnSpc>
            </a:pP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at</a:t>
            </a:r>
            <a:r>
              <a:rPr sz="1000" b="1" spc="-7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Kathara</a:t>
            </a:r>
            <a:r>
              <a:rPr sz="1000" b="1" spc="-7" dirty="0">
                <a:solidFill>
                  <a:srgbClr val="9D231F"/>
                </a:solidFill>
                <a:latin typeface="Candara"/>
                <a:cs typeface="Candara"/>
              </a:rPr>
              <a:t> Colliery,</a:t>
            </a:r>
            <a:r>
              <a:rPr sz="1000" b="1" spc="-4" dirty="0">
                <a:solidFill>
                  <a:srgbClr val="9D231F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9D231F"/>
                </a:solidFill>
                <a:latin typeface="Candara"/>
                <a:cs typeface="Candara"/>
              </a:rPr>
              <a:t>1964</a:t>
            </a:r>
            <a:endParaRPr sz="1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34205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УЗТМ - КАРТЭК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15432</TotalTime>
  <Words>1334</Words>
  <Application>Microsoft Office PowerPoint</Application>
  <PresentationFormat>On-screen Show (16:9)</PresentationFormat>
  <Paragraphs>378</Paragraphs>
  <Slides>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Candara</vt:lpstr>
      <vt:lpstr>PT Root UI Bold</vt:lpstr>
      <vt:lpstr>PT Root UI Light</vt:lpstr>
      <vt:lpstr>Segoe UI Light</vt:lpstr>
      <vt:lpstr>Office Theme</vt:lpstr>
      <vt:lpstr>Точечный рисунок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Место для доп. фотографий оборудования с УЗТМ, собираем с облака по всему.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masha petrova</dc:creator>
  <cp:lastModifiedBy>Denis</cp:lastModifiedBy>
  <cp:revision>651</cp:revision>
  <cp:lastPrinted>2021-05-25T09:47:37Z</cp:lastPrinted>
  <dcterms:created xsi:type="dcterms:W3CDTF">2019-10-29T21:38:26Z</dcterms:created>
  <dcterms:modified xsi:type="dcterms:W3CDTF">2022-10-14T07:05:01Z</dcterms:modified>
</cp:coreProperties>
</file>